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comments+xml" PartName="/ppt/comments/comment2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</p:sldIdLst>
  <p:sldSz cy="5143500" cx="9144000"/>
  <p:notesSz cx="6858000" cy="9144000"/>
  <p:embeddedFontLst>
    <p:embeddedFont>
      <p:font typeface="Oswald Medium"/>
      <p:regular r:id="rId24"/>
      <p:bold r:id="rId25"/>
    </p:embeddedFont>
    <p:embeddedFont>
      <p:font typeface="Montserrat SemiBold"/>
      <p:regular r:id="rId26"/>
      <p:bold r:id="rId27"/>
      <p:italic r:id="rId28"/>
      <p:boldItalic r:id="rId29"/>
    </p:embeddedFont>
    <p:embeddedFont>
      <p:font typeface="Poppins"/>
      <p:regular r:id="rId30"/>
      <p:bold r:id="rId31"/>
      <p:italic r:id="rId32"/>
      <p:boldItalic r:id="rId33"/>
    </p:embeddedFont>
    <p:embeddedFont>
      <p:font typeface="Bebas Neue"/>
      <p:regular r:id="rId34"/>
    </p:embeddedFont>
    <p:embeddedFont>
      <p:font typeface="Poppins Medium"/>
      <p:regular r:id="rId35"/>
      <p:bold r:id="rId36"/>
      <p:italic r:id="rId37"/>
      <p:boldItalic r:id="rId38"/>
    </p:embeddedFont>
    <p:embeddedFont>
      <p:font typeface="Oswald SemiBold"/>
      <p:regular r:id="rId39"/>
      <p:bold r:id="rId40"/>
    </p:embeddedFont>
    <p:embeddedFont>
      <p:font typeface="Oswald"/>
      <p:regular r:id="rId41"/>
      <p:bold r:id="rId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1" name="Dipesh Pandya"/>
  <p:cmAuthor clrIdx="1" id="1" initials="" lastIdx="1" name="Erica Yanoshak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OswaldSemiBold-bold.fntdata"/><Relationship Id="rId20" Type="http://schemas.openxmlformats.org/officeDocument/2006/relationships/slide" Target="slides/slide14.xml"/><Relationship Id="rId42" Type="http://schemas.openxmlformats.org/officeDocument/2006/relationships/font" Target="fonts/Oswald-bold.fntdata"/><Relationship Id="rId41" Type="http://schemas.openxmlformats.org/officeDocument/2006/relationships/font" Target="fonts/Oswald-regular.fntdata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font" Target="fonts/OswaldMedium-regular.fntdata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commentAuthors" Target="commentAuthors.xml"/><Relationship Id="rId9" Type="http://schemas.openxmlformats.org/officeDocument/2006/relationships/slide" Target="slides/slide3.xml"/><Relationship Id="rId26" Type="http://schemas.openxmlformats.org/officeDocument/2006/relationships/font" Target="fonts/MontserratSemiBold-regular.fntdata"/><Relationship Id="rId25" Type="http://schemas.openxmlformats.org/officeDocument/2006/relationships/font" Target="fonts/OswaldMedium-bold.fntdata"/><Relationship Id="rId28" Type="http://schemas.openxmlformats.org/officeDocument/2006/relationships/font" Target="fonts/MontserratSemiBold-italic.fntdata"/><Relationship Id="rId27" Type="http://schemas.openxmlformats.org/officeDocument/2006/relationships/font" Target="fonts/MontserratSemiBold-bold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MontserratSemiBold-bold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Poppins-bold.fntdata"/><Relationship Id="rId30" Type="http://schemas.openxmlformats.org/officeDocument/2006/relationships/font" Target="fonts/Poppins-regular.fntdata"/><Relationship Id="rId11" Type="http://schemas.openxmlformats.org/officeDocument/2006/relationships/slide" Target="slides/slide5.xml"/><Relationship Id="rId33" Type="http://schemas.openxmlformats.org/officeDocument/2006/relationships/font" Target="fonts/Poppins-boldItalic.fntdata"/><Relationship Id="rId10" Type="http://schemas.openxmlformats.org/officeDocument/2006/relationships/slide" Target="slides/slide4.xml"/><Relationship Id="rId32" Type="http://schemas.openxmlformats.org/officeDocument/2006/relationships/font" Target="fonts/Poppins-italic.fntdata"/><Relationship Id="rId13" Type="http://schemas.openxmlformats.org/officeDocument/2006/relationships/slide" Target="slides/slide7.xml"/><Relationship Id="rId35" Type="http://schemas.openxmlformats.org/officeDocument/2006/relationships/font" Target="fonts/PoppinsMedium-regular.fntdata"/><Relationship Id="rId12" Type="http://schemas.openxmlformats.org/officeDocument/2006/relationships/slide" Target="slides/slide6.xml"/><Relationship Id="rId34" Type="http://schemas.openxmlformats.org/officeDocument/2006/relationships/font" Target="fonts/BebasNeue-regular.fntdata"/><Relationship Id="rId15" Type="http://schemas.openxmlformats.org/officeDocument/2006/relationships/slide" Target="slides/slide9.xml"/><Relationship Id="rId37" Type="http://schemas.openxmlformats.org/officeDocument/2006/relationships/font" Target="fonts/PoppinsMedium-italic.fntdata"/><Relationship Id="rId14" Type="http://schemas.openxmlformats.org/officeDocument/2006/relationships/slide" Target="slides/slide8.xml"/><Relationship Id="rId36" Type="http://schemas.openxmlformats.org/officeDocument/2006/relationships/font" Target="fonts/PoppinsMedium-bold.fntdata"/><Relationship Id="rId17" Type="http://schemas.openxmlformats.org/officeDocument/2006/relationships/slide" Target="slides/slide11.xml"/><Relationship Id="rId39" Type="http://schemas.openxmlformats.org/officeDocument/2006/relationships/font" Target="fonts/OswaldSemiBold-regular.fntdata"/><Relationship Id="rId16" Type="http://schemas.openxmlformats.org/officeDocument/2006/relationships/slide" Target="slides/slide10.xml"/><Relationship Id="rId38" Type="http://schemas.openxmlformats.org/officeDocument/2006/relationships/font" Target="fonts/PoppinsMedium-boldItalic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4-07-22T18:17:33.231">
    <p:pos x="6000" y="0"/>
    <p:text>should this go ahead of charts?</p:text>
  </p:cm>
</p:cmLst>
</file>

<file path=ppt/comments/comment2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1" idx="1" dt="2024-07-22T01:21:16.734">
    <p:pos x="6000" y="0"/>
    <p:text>lexie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ecf1248163_1_12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2ecf1248163_1_12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ed92d63254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2ed92d63254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ecf1248163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ecf1248163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ecf1248163_1_10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2ecf1248163_1_10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ecf1248163_1_10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2ecf1248163_1_10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2ed92d63254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2ed92d63254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2ecf1248163_1_1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2ecf1248163_1_1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2ecf1248163_1_6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2ecf1248163_1_6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2ecf1248163_1_6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2ecf1248163_1_6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2ecf1248163_1_5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2ecf1248163_1_5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draft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ecf1248163_1_6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2ecf1248163_1_6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https://www.huffpost.com/archive/ca/entry/paul-hellyer-ex-defence-minister-believes-in-aliens-video_n_3390295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ecf1248163_1_2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2ecf1248163_1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How did we pick UFOs?</a:t>
            </a:r>
            <a:endParaRPr sz="1000">
              <a:solidFill>
                <a:schemeClr val="dk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An executive summary or overview of the project and project goals:</a:t>
            </a:r>
            <a:endParaRPr sz="1000">
              <a:solidFill>
                <a:schemeClr val="dk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Explain how the project relates to the industry you selected.</a:t>
            </a:r>
            <a:endParaRPr sz="1000">
              <a:solidFill>
                <a:schemeClr val="dk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Questions?</a:t>
            </a:r>
            <a:endParaRPr sz="1000">
              <a:solidFill>
                <a:schemeClr val="dk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What can we learn about previously documented and recording sightings UFO sightings?</a:t>
            </a:r>
            <a:endParaRPr sz="1000">
              <a:solidFill>
                <a:schemeClr val="dk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Can we use this historical data to predict trends in future UFO sightings?</a:t>
            </a:r>
            <a:endParaRPr sz="1000">
              <a:solidFill>
                <a:schemeClr val="dk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Can we use historical data to predict future UFO sightings?</a:t>
            </a:r>
            <a:endParaRPr sz="1000">
              <a:solidFill>
                <a:schemeClr val="dk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Our approach</a:t>
            </a:r>
            <a:endParaRPr sz="1000">
              <a:solidFill>
                <a:schemeClr val="dk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ecf1248163_1_5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2ecf1248163_1_5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ecf1248163_1_4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2ecf1248163_1_4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ecf1248163_1_3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2ecf1248163_1_3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ecf1248163_1_10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2ecf1248163_1_10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ed92d63254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2ed92d63254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image" Target="../media/image22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6.jpg"/><Relationship Id="rId4" Type="http://schemas.openxmlformats.org/officeDocument/2006/relationships/image" Target="../media/image15.png"/><Relationship Id="rId5" Type="http://schemas.openxmlformats.org/officeDocument/2006/relationships/image" Target="../media/image14.png"/><Relationship Id="rId6" Type="http://schemas.openxmlformats.org/officeDocument/2006/relationships/image" Target="../media/image13.png"/><Relationship Id="rId7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6.jpg"/><Relationship Id="rId4" Type="http://schemas.openxmlformats.org/officeDocument/2006/relationships/image" Target="../media/image20.png"/><Relationship Id="rId5" Type="http://schemas.openxmlformats.org/officeDocument/2006/relationships/image" Target="../media/image1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comments" Target="../comments/comment2.xml"/><Relationship Id="rId4" Type="http://schemas.openxmlformats.org/officeDocument/2006/relationships/image" Target="../media/image26.jpg"/><Relationship Id="rId5" Type="http://schemas.openxmlformats.org/officeDocument/2006/relationships/image" Target="../media/image18.png"/><Relationship Id="rId6" Type="http://schemas.openxmlformats.org/officeDocument/2006/relationships/image" Target="../media/image2.png"/><Relationship Id="rId7" Type="http://schemas.openxmlformats.org/officeDocument/2006/relationships/image" Target="../media/image2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6.jpg"/><Relationship Id="rId4" Type="http://schemas.openxmlformats.org/officeDocument/2006/relationships/image" Target="../media/image25.png"/><Relationship Id="rId5" Type="http://schemas.openxmlformats.org/officeDocument/2006/relationships/image" Target="../media/image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6.jpg"/><Relationship Id="rId4" Type="http://schemas.openxmlformats.org/officeDocument/2006/relationships/hyperlink" Target="https://gist.github.com/JeffPaine/3083347" TargetMode="External"/><Relationship Id="rId5" Type="http://schemas.openxmlformats.org/officeDocument/2006/relationships/image" Target="../media/image2.png"/><Relationship Id="rId6" Type="http://schemas.openxmlformats.org/officeDocument/2006/relationships/image" Target="../media/image33.png"/><Relationship Id="rId7" Type="http://schemas.openxmlformats.org/officeDocument/2006/relationships/image" Target="../media/image24.png"/><Relationship Id="rId8" Type="http://schemas.openxmlformats.org/officeDocument/2006/relationships/image" Target="../media/image2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7.png"/><Relationship Id="rId4" Type="http://schemas.openxmlformats.org/officeDocument/2006/relationships/image" Target="../media/image3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6.jpg"/><Relationship Id="rId4" Type="http://schemas.openxmlformats.org/officeDocument/2006/relationships/image" Target="../media/image30.png"/><Relationship Id="rId5" Type="http://schemas.openxmlformats.org/officeDocument/2006/relationships/image" Target="../media/image34.png"/><Relationship Id="rId6" Type="http://schemas.openxmlformats.org/officeDocument/2006/relationships/image" Target="../media/image3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6.jpg"/><Relationship Id="rId4" Type="http://schemas.openxmlformats.org/officeDocument/2006/relationships/image" Target="../media/image5.png"/><Relationship Id="rId5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6.jpg"/><Relationship Id="rId4" Type="http://schemas.openxmlformats.org/officeDocument/2006/relationships/image" Target="../media/image6.png"/><Relationship Id="rId5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6.jpg"/><Relationship Id="rId4" Type="http://schemas.openxmlformats.org/officeDocument/2006/relationships/image" Target="../media/image1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6.jpg"/><Relationship Id="rId4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6.jpg"/><Relationship Id="rId4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comments" Target="../comments/comment1.xml"/><Relationship Id="rId4" Type="http://schemas.openxmlformats.org/officeDocument/2006/relationships/image" Target="../media/image7.png"/><Relationship Id="rId5" Type="http://schemas.openxmlformats.org/officeDocument/2006/relationships/image" Target="../media/image21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6.jp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0"/>
            <a:ext cx="9144000" cy="5143511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/>
          <p:nvPr/>
        </p:nvSpPr>
        <p:spPr>
          <a:xfrm>
            <a:off x="2531038" y="1148454"/>
            <a:ext cx="4334257" cy="779092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2857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lt2"/>
                </a:solidFill>
                <a:latin typeface="Bebas Neue"/>
              </a:rPr>
              <a:t>TEAM PICARD</a:t>
            </a:r>
          </a:p>
        </p:txBody>
      </p:sp>
      <p:pic>
        <p:nvPicPr>
          <p:cNvPr id="56" name="Google Shape;56;p13"/>
          <p:cNvPicPr preferRelativeResize="0"/>
          <p:nvPr/>
        </p:nvPicPr>
        <p:blipFill rotWithShape="1">
          <a:blip r:embed="rId4">
            <a:alphaModFix/>
          </a:blip>
          <a:srcRect b="46361" l="29414" r="29365" t="45025"/>
          <a:stretch/>
        </p:blipFill>
        <p:spPr>
          <a:xfrm>
            <a:off x="2250513" y="2206263"/>
            <a:ext cx="4895324" cy="575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2"/>
          <p:cNvSpPr txBox="1"/>
          <p:nvPr/>
        </p:nvSpPr>
        <p:spPr>
          <a:xfrm>
            <a:off x="1968900" y="403775"/>
            <a:ext cx="65256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REFINING THE GEOGRAPHIC SCOPE OF DATA</a:t>
            </a:r>
            <a:endParaRPr sz="27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90" name="Google Shape;190;p22"/>
          <p:cNvPicPr preferRelativeResize="0"/>
          <p:nvPr/>
        </p:nvPicPr>
        <p:blipFill rotWithShape="1">
          <a:blip r:embed="rId4">
            <a:alphaModFix/>
          </a:blip>
          <a:srcRect b="14315" l="12004" r="13574" t="17933"/>
          <a:stretch/>
        </p:blipFill>
        <p:spPr>
          <a:xfrm>
            <a:off x="4572000" y="1060675"/>
            <a:ext cx="4232624" cy="21675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12700" y="3284852"/>
            <a:ext cx="2922899" cy="1644124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22"/>
          <p:cNvSpPr txBox="1"/>
          <p:nvPr/>
        </p:nvSpPr>
        <p:spPr>
          <a:xfrm>
            <a:off x="5122825" y="3736763"/>
            <a:ext cx="2922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D867A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Two ways to </a:t>
            </a:r>
            <a:r>
              <a:rPr lang="en">
                <a:solidFill>
                  <a:srgbClr val="ED867A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represent</a:t>
            </a:r>
            <a:r>
              <a:rPr lang="en">
                <a:solidFill>
                  <a:srgbClr val="ED867A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data</a:t>
            </a:r>
            <a:endParaRPr>
              <a:solidFill>
                <a:srgbClr val="ED867A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grpSp>
        <p:nvGrpSpPr>
          <p:cNvPr id="193" name="Google Shape;193;p22"/>
          <p:cNvGrpSpPr/>
          <p:nvPr/>
        </p:nvGrpSpPr>
        <p:grpSpPr>
          <a:xfrm>
            <a:off x="162429" y="215352"/>
            <a:ext cx="2448894" cy="3413606"/>
            <a:chOff x="-346296" y="2"/>
            <a:chExt cx="2448894" cy="3413606"/>
          </a:xfrm>
        </p:grpSpPr>
        <p:pic>
          <p:nvPicPr>
            <p:cNvPr id="194" name="Google Shape;194;p22"/>
            <p:cNvPicPr preferRelativeResize="0"/>
            <p:nvPr/>
          </p:nvPicPr>
          <p:blipFill rotWithShape="1">
            <a:blip r:embed="rId6">
              <a:alphaModFix/>
            </a:blip>
            <a:srcRect b="26931" l="43961" r="31183" t="29889"/>
            <a:stretch/>
          </p:blipFill>
          <p:spPr>
            <a:xfrm>
              <a:off x="797724" y="783223"/>
              <a:ext cx="1037875" cy="114993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95" name="Google Shape;195;p22"/>
            <p:cNvGrpSpPr/>
            <p:nvPr/>
          </p:nvGrpSpPr>
          <p:grpSpPr>
            <a:xfrm>
              <a:off x="176101" y="176100"/>
              <a:ext cx="1350055" cy="2472434"/>
              <a:chOff x="237925" y="245845"/>
              <a:chExt cx="2439124" cy="4651805"/>
            </a:xfrm>
          </p:grpSpPr>
          <p:pic>
            <p:nvPicPr>
              <p:cNvPr id="196" name="Google Shape;196;p22"/>
              <p:cNvPicPr preferRelativeResize="0"/>
              <p:nvPr/>
            </p:nvPicPr>
            <p:blipFill rotWithShape="1">
              <a:blip r:embed="rId6">
                <a:alphaModFix/>
              </a:blip>
              <a:srcRect b="18695" l="7876" r="78640" t="34658"/>
              <a:stretch/>
            </p:blipFill>
            <p:spPr>
              <a:xfrm>
                <a:off x="343777" y="1004072"/>
                <a:ext cx="1017341" cy="2337228"/>
              </a:xfrm>
              <a:prstGeom prst="rect">
                <a:avLst/>
              </a:prstGeom>
              <a:noFill/>
              <a:ln>
                <a:noFill/>
              </a:ln>
              <a:effectLst>
                <a:reflection blurRad="0" dir="5400000" dist="133350" endA="0" endPos="30000" fadeDir="5400012" kx="0" rotWithShape="0" algn="bl" stPos="0" sy="-100000" ky="0"/>
              </a:effectLst>
            </p:spPr>
          </p:pic>
          <p:pic>
            <p:nvPicPr>
              <p:cNvPr id="197" name="Google Shape;197;p22"/>
              <p:cNvPicPr preferRelativeResize="0"/>
              <p:nvPr/>
            </p:nvPicPr>
            <p:blipFill rotWithShape="1">
              <a:blip r:embed="rId6">
                <a:alphaModFix/>
              </a:blip>
              <a:srcRect b="20547" l="34415" r="52100" t="62926"/>
              <a:stretch/>
            </p:blipFill>
            <p:spPr>
              <a:xfrm>
                <a:off x="237925" y="2936089"/>
                <a:ext cx="1380912" cy="112397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98" name="Google Shape;198;p22"/>
              <p:cNvPicPr preferRelativeResize="0"/>
              <p:nvPr/>
            </p:nvPicPr>
            <p:blipFill rotWithShape="1">
              <a:blip r:embed="rId6">
                <a:alphaModFix/>
              </a:blip>
              <a:srcRect b="68161" l="18695" r="69161" t="16705"/>
              <a:stretch/>
            </p:blipFill>
            <p:spPr>
              <a:xfrm>
                <a:off x="702610" y="245845"/>
                <a:ext cx="916198" cy="758273"/>
              </a:xfrm>
              <a:prstGeom prst="rect">
                <a:avLst/>
              </a:prstGeom>
              <a:noFill/>
              <a:ln>
                <a:noFill/>
              </a:ln>
              <a:effectLst>
                <a:reflection blurRad="0" dir="5400000" dist="133350" endA="0" endPos="30000" fadeDir="5400012" kx="0" rotWithShape="0" algn="bl" stPos="0" sy="-100000" ky="0"/>
              </a:effectLst>
            </p:spPr>
          </p:pic>
          <p:pic>
            <p:nvPicPr>
              <p:cNvPr id="199" name="Google Shape;199;p22"/>
              <p:cNvPicPr preferRelativeResize="0"/>
              <p:nvPr/>
            </p:nvPicPr>
            <p:blipFill rotWithShape="1">
              <a:blip r:embed="rId6">
                <a:alphaModFix/>
              </a:blip>
              <a:srcRect b="36650" l="22388" r="62092" t="36990"/>
              <a:stretch/>
            </p:blipFill>
            <p:spPr>
              <a:xfrm>
                <a:off x="1210345" y="722526"/>
                <a:ext cx="1170886" cy="132072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00" name="Google Shape;200;p22"/>
              <p:cNvPicPr preferRelativeResize="0"/>
              <p:nvPr/>
            </p:nvPicPr>
            <p:blipFill rotWithShape="1">
              <a:blip r:embed="rId6">
                <a:alphaModFix/>
              </a:blip>
              <a:srcRect b="26931" l="78567" r="1220" t="29889"/>
              <a:stretch/>
            </p:blipFill>
            <p:spPr>
              <a:xfrm rot="208768">
                <a:off x="1105523" y="2689387"/>
                <a:ext cx="1525898" cy="216298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201" name="Google Shape;201;p22"/>
            <p:cNvPicPr preferRelativeResize="0"/>
            <p:nvPr/>
          </p:nvPicPr>
          <p:blipFill rotWithShape="1">
            <a:blip r:embed="rId7">
              <a:alphaModFix/>
            </a:blip>
            <a:srcRect b="17551" l="15794" r="65453" t="48702"/>
            <a:stretch/>
          </p:blipFill>
          <p:spPr>
            <a:xfrm rot="1087199">
              <a:off x="-179225" y="1933875"/>
              <a:ext cx="1262795" cy="127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2" name="Google Shape;202;p22"/>
            <p:cNvPicPr preferRelativeResize="0"/>
            <p:nvPr/>
          </p:nvPicPr>
          <p:blipFill rotWithShape="1">
            <a:blip r:embed="rId7">
              <a:alphaModFix/>
            </a:blip>
            <a:srcRect b="57783" l="72632" r="11267" t="17111"/>
            <a:stretch/>
          </p:blipFill>
          <p:spPr>
            <a:xfrm>
              <a:off x="774552" y="2097221"/>
              <a:ext cx="1084205" cy="9490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3" name="Google Shape;203;p22"/>
            <p:cNvPicPr preferRelativeResize="0"/>
            <p:nvPr/>
          </p:nvPicPr>
          <p:blipFill rotWithShape="1">
            <a:blip r:embed="rId7">
              <a:alphaModFix/>
            </a:blip>
            <a:srcRect b="27329" l="56217" r="27682" t="47566"/>
            <a:stretch/>
          </p:blipFill>
          <p:spPr>
            <a:xfrm>
              <a:off x="1018393" y="2"/>
              <a:ext cx="1084205" cy="9490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4" name="Google Shape;204;p22"/>
            <p:cNvPicPr preferRelativeResize="0"/>
            <p:nvPr/>
          </p:nvPicPr>
          <p:blipFill rotWithShape="1">
            <a:blip r:embed="rId7">
              <a:alphaModFix/>
            </a:blip>
            <a:srcRect b="24546" l="36169" r="45078" t="41706"/>
            <a:stretch/>
          </p:blipFill>
          <p:spPr>
            <a:xfrm rot="1465391">
              <a:off x="310858" y="1933872"/>
              <a:ext cx="1262795" cy="12757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05" name="Google Shape;205;p22"/>
          <p:cNvSpPr txBox="1"/>
          <p:nvPr/>
        </p:nvSpPr>
        <p:spPr>
          <a:xfrm>
            <a:off x="2136372" y="1152425"/>
            <a:ext cx="2303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D867A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Count and Duration</a:t>
            </a:r>
            <a:endParaRPr>
              <a:solidFill>
                <a:srgbClr val="ED867A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D867A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Top 10 states</a:t>
            </a:r>
            <a:endParaRPr>
              <a:solidFill>
                <a:srgbClr val="ED867A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206" name="Google Shape;206;p22"/>
          <p:cNvSpPr txBox="1"/>
          <p:nvPr/>
        </p:nvSpPr>
        <p:spPr>
          <a:xfrm>
            <a:off x="313850" y="3475863"/>
            <a:ext cx="24489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Arizona, California, Hawaii, Louisiana, Mississippi, New York, Texas, Virginia, and Washington</a:t>
            </a:r>
            <a:endParaRPr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2" name="Google Shape;212;p23"/>
          <p:cNvGrpSpPr/>
          <p:nvPr/>
        </p:nvGrpSpPr>
        <p:grpSpPr>
          <a:xfrm>
            <a:off x="1937386" y="3186506"/>
            <a:ext cx="2150348" cy="2272833"/>
            <a:chOff x="180751" y="118500"/>
            <a:chExt cx="2460915" cy="2385425"/>
          </a:xfrm>
        </p:grpSpPr>
        <p:pic>
          <p:nvPicPr>
            <p:cNvPr id="213" name="Google Shape;213;p23"/>
            <p:cNvPicPr preferRelativeResize="0"/>
            <p:nvPr/>
          </p:nvPicPr>
          <p:blipFill rotWithShape="1">
            <a:blip r:embed="rId4">
              <a:alphaModFix/>
            </a:blip>
            <a:srcRect b="66937" l="3879" r="76934" t="0"/>
            <a:stretch/>
          </p:blipFill>
          <p:spPr>
            <a:xfrm>
              <a:off x="180751" y="118500"/>
              <a:ext cx="2460915" cy="23854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4" name="Google Shape;214;p23"/>
            <p:cNvSpPr txBox="1"/>
            <p:nvPr/>
          </p:nvSpPr>
          <p:spPr>
            <a:xfrm>
              <a:off x="865988" y="904025"/>
              <a:ext cx="887700" cy="42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020712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Light</a:t>
              </a:r>
              <a:endParaRPr>
                <a:solidFill>
                  <a:srgbClr val="020712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215" name="Google Shape;215;p23"/>
            <p:cNvSpPr/>
            <p:nvPr/>
          </p:nvSpPr>
          <p:spPr>
            <a:xfrm>
              <a:off x="1051312" y="1304225"/>
              <a:ext cx="517074" cy="262650"/>
            </a:xfrm>
            <a:prstGeom prst="rect">
              <a:avLst/>
            </a:prstGeom>
          </p:spPr>
          <p:txBody>
            <a:bodyPr>
              <a:prstTxWarp prst="textPlain"/>
            </a:bodyPr>
            <a:lstStyle/>
            <a:p>
              <a:pPr lvl="0" algn="ctr"/>
              <a:r>
                <a:rPr b="1" i="0">
                  <a:ln cap="flat" cmpd="sng" w="19050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  <a:solidFill>
                    <a:schemeClr val="lt2"/>
                  </a:solidFill>
                  <a:latin typeface="Chelsea Market"/>
                </a:rPr>
                <a:t>32%</a:t>
              </a:r>
            </a:p>
          </p:txBody>
        </p:sp>
      </p:grpSp>
      <p:grpSp>
        <p:nvGrpSpPr>
          <p:cNvPr id="216" name="Google Shape;216;p23"/>
          <p:cNvGrpSpPr/>
          <p:nvPr/>
        </p:nvGrpSpPr>
        <p:grpSpPr>
          <a:xfrm>
            <a:off x="481761" y="3898052"/>
            <a:ext cx="1902415" cy="1245452"/>
            <a:chOff x="3979663" y="1993950"/>
            <a:chExt cx="2177174" cy="1307149"/>
          </a:xfrm>
        </p:grpSpPr>
        <p:pic>
          <p:nvPicPr>
            <p:cNvPr id="217" name="Google Shape;217;p23"/>
            <p:cNvPicPr preferRelativeResize="0"/>
            <p:nvPr/>
          </p:nvPicPr>
          <p:blipFill rotWithShape="1">
            <a:blip r:embed="rId4">
              <a:alphaModFix/>
            </a:blip>
            <a:srcRect b="33057" l="26289" r="52837" t="44662"/>
            <a:stretch/>
          </p:blipFill>
          <p:spPr>
            <a:xfrm>
              <a:off x="3979663" y="1993950"/>
              <a:ext cx="2177174" cy="13071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8" name="Google Shape;218;p23"/>
            <p:cNvSpPr txBox="1"/>
            <p:nvPr/>
          </p:nvSpPr>
          <p:spPr>
            <a:xfrm>
              <a:off x="4293650" y="2224825"/>
              <a:ext cx="1549200" cy="42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ED867A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Circular</a:t>
              </a:r>
              <a:endParaRPr>
                <a:solidFill>
                  <a:srgbClr val="ED867A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219" name="Google Shape;219;p23"/>
            <p:cNvSpPr/>
            <p:nvPr/>
          </p:nvSpPr>
          <p:spPr>
            <a:xfrm>
              <a:off x="4959700" y="2645225"/>
              <a:ext cx="433609" cy="264576"/>
            </a:xfrm>
            <a:prstGeom prst="rect">
              <a:avLst/>
            </a:prstGeom>
          </p:spPr>
          <p:txBody>
            <a:bodyPr>
              <a:prstTxWarp prst="textPlain"/>
            </a:bodyPr>
            <a:lstStyle/>
            <a:p>
              <a:pPr lvl="0" algn="ctr"/>
              <a:r>
                <a:rPr b="1" i="0">
                  <a:ln cap="flat" cmpd="sng" w="19050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  <a:solidFill>
                    <a:schemeClr val="lt2"/>
                  </a:solidFill>
                  <a:latin typeface="Chelsea Market"/>
                </a:rPr>
                <a:t>31%</a:t>
              </a:r>
            </a:p>
          </p:txBody>
        </p:sp>
      </p:grpSp>
      <p:grpSp>
        <p:nvGrpSpPr>
          <p:cNvPr id="220" name="Google Shape;220;p23"/>
          <p:cNvGrpSpPr/>
          <p:nvPr/>
        </p:nvGrpSpPr>
        <p:grpSpPr>
          <a:xfrm>
            <a:off x="3237185" y="3509731"/>
            <a:ext cx="1746378" cy="1786158"/>
            <a:chOff x="1982725" y="350175"/>
            <a:chExt cx="1998602" cy="1874641"/>
          </a:xfrm>
        </p:grpSpPr>
        <p:pic>
          <p:nvPicPr>
            <p:cNvPr id="221" name="Google Shape;221;p23"/>
            <p:cNvPicPr preferRelativeResize="0"/>
            <p:nvPr/>
          </p:nvPicPr>
          <p:blipFill rotWithShape="1">
            <a:blip r:embed="rId4">
              <a:alphaModFix/>
            </a:blip>
            <a:srcRect b="62497" l="26288" r="56759" t="9232"/>
            <a:stretch/>
          </p:blipFill>
          <p:spPr>
            <a:xfrm>
              <a:off x="1982725" y="350175"/>
              <a:ext cx="1998602" cy="187464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2" name="Google Shape;222;p23"/>
            <p:cNvSpPr txBox="1"/>
            <p:nvPr/>
          </p:nvSpPr>
          <p:spPr>
            <a:xfrm>
              <a:off x="2296625" y="1009375"/>
              <a:ext cx="1549200" cy="42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>
                  <a:solidFill>
                    <a:srgbClr val="F4C458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Geometric</a:t>
              </a:r>
              <a:endParaRPr>
                <a:solidFill>
                  <a:srgbClr val="F4C458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223" name="Google Shape;223;p23"/>
            <p:cNvSpPr/>
            <p:nvPr/>
          </p:nvSpPr>
          <p:spPr>
            <a:xfrm>
              <a:off x="2896875" y="1409575"/>
              <a:ext cx="348690" cy="260402"/>
            </a:xfrm>
            <a:prstGeom prst="rect">
              <a:avLst/>
            </a:prstGeom>
          </p:spPr>
          <p:txBody>
            <a:bodyPr>
              <a:prstTxWarp prst="textPlain"/>
            </a:bodyPr>
            <a:lstStyle/>
            <a:p>
              <a:pPr lvl="0" algn="ctr"/>
              <a:r>
                <a:rPr b="1" i="0">
                  <a:ln cap="flat" cmpd="sng" w="19050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  <a:solidFill>
                    <a:schemeClr val="lt2"/>
                  </a:solidFill>
                  <a:latin typeface="Chelsea Market"/>
                </a:rPr>
                <a:t>4%</a:t>
              </a:r>
            </a:p>
          </p:txBody>
        </p:sp>
      </p:grpSp>
      <p:grpSp>
        <p:nvGrpSpPr>
          <p:cNvPr id="224" name="Google Shape;224;p23"/>
          <p:cNvGrpSpPr/>
          <p:nvPr/>
        </p:nvGrpSpPr>
        <p:grpSpPr>
          <a:xfrm>
            <a:off x="1192053" y="2526655"/>
            <a:ext cx="1746375" cy="1712563"/>
            <a:chOff x="180752" y="2500212"/>
            <a:chExt cx="1998598" cy="1797401"/>
          </a:xfrm>
        </p:grpSpPr>
        <p:pic>
          <p:nvPicPr>
            <p:cNvPr id="225" name="Google Shape;225;p23"/>
            <p:cNvPicPr preferRelativeResize="0"/>
            <p:nvPr/>
          </p:nvPicPr>
          <p:blipFill rotWithShape="1">
            <a:blip r:embed="rId4">
              <a:alphaModFix/>
            </a:blip>
            <a:srcRect b="44375" l="4847" r="79418" t="30468"/>
            <a:stretch/>
          </p:blipFill>
          <p:spPr>
            <a:xfrm rot="10800000">
              <a:off x="180752" y="2500212"/>
              <a:ext cx="1998598" cy="17974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6" name="Google Shape;226;p23"/>
            <p:cNvSpPr txBox="1"/>
            <p:nvPr/>
          </p:nvSpPr>
          <p:spPr>
            <a:xfrm>
              <a:off x="343063" y="2827900"/>
              <a:ext cx="1549200" cy="42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ED867A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Triangle</a:t>
              </a:r>
              <a:endParaRPr>
                <a:solidFill>
                  <a:srgbClr val="ED867A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227" name="Google Shape;227;p23"/>
            <p:cNvSpPr/>
            <p:nvPr/>
          </p:nvSpPr>
          <p:spPr>
            <a:xfrm>
              <a:off x="899562" y="3265175"/>
              <a:ext cx="436226" cy="267466"/>
            </a:xfrm>
            <a:prstGeom prst="rect">
              <a:avLst/>
            </a:prstGeom>
          </p:spPr>
          <p:txBody>
            <a:bodyPr>
              <a:prstTxWarp prst="textPlain"/>
            </a:bodyPr>
            <a:lstStyle/>
            <a:p>
              <a:pPr lvl="0" algn="ctr"/>
              <a:r>
                <a:rPr b="1" i="0">
                  <a:ln cap="flat" cmpd="sng" w="19050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  <a:solidFill>
                    <a:schemeClr val="lt2"/>
                  </a:solidFill>
                  <a:latin typeface="Chelsea Market"/>
                </a:rPr>
                <a:t>12%</a:t>
              </a:r>
            </a:p>
          </p:txBody>
        </p:sp>
      </p:grpSp>
      <p:grpSp>
        <p:nvGrpSpPr>
          <p:cNvPr id="228" name="Google Shape;228;p23"/>
          <p:cNvGrpSpPr/>
          <p:nvPr/>
        </p:nvGrpSpPr>
        <p:grpSpPr>
          <a:xfrm>
            <a:off x="130165" y="2582539"/>
            <a:ext cx="1461458" cy="1688982"/>
            <a:chOff x="2937682" y="2502151"/>
            <a:chExt cx="1672531" cy="1772651"/>
          </a:xfrm>
        </p:grpSpPr>
        <p:pic>
          <p:nvPicPr>
            <p:cNvPr id="229" name="Google Shape;229;p23"/>
            <p:cNvPicPr preferRelativeResize="0"/>
            <p:nvPr/>
          </p:nvPicPr>
          <p:blipFill rotWithShape="1">
            <a:blip r:embed="rId4">
              <a:alphaModFix/>
            </a:blip>
            <a:srcRect b="8299" l="4246" r="78275" t="58768"/>
            <a:stretch/>
          </p:blipFill>
          <p:spPr>
            <a:xfrm>
              <a:off x="2937682" y="2502151"/>
              <a:ext cx="1672531" cy="17726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0" name="Google Shape;230;p23"/>
            <p:cNvSpPr txBox="1"/>
            <p:nvPr/>
          </p:nvSpPr>
          <p:spPr>
            <a:xfrm>
              <a:off x="2999338" y="2909788"/>
              <a:ext cx="1549200" cy="64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4C458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Formation / Changing</a:t>
              </a:r>
              <a:endParaRPr>
                <a:solidFill>
                  <a:srgbClr val="F4C458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231" name="Google Shape;231;p23"/>
            <p:cNvSpPr/>
            <p:nvPr/>
          </p:nvSpPr>
          <p:spPr>
            <a:xfrm>
              <a:off x="3613425" y="3457575"/>
              <a:ext cx="321063" cy="259439"/>
            </a:xfrm>
            <a:prstGeom prst="rect">
              <a:avLst/>
            </a:prstGeom>
          </p:spPr>
          <p:txBody>
            <a:bodyPr>
              <a:prstTxWarp prst="textPlain"/>
            </a:bodyPr>
            <a:lstStyle/>
            <a:p>
              <a:pPr lvl="0" algn="ctr"/>
              <a:r>
                <a:rPr b="1" i="0">
                  <a:ln cap="flat" cmpd="sng" w="19050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  <a:solidFill>
                    <a:schemeClr val="lt2"/>
                  </a:solidFill>
                  <a:latin typeface="Chelsea Market"/>
                </a:rPr>
                <a:t>6%</a:t>
              </a:r>
            </a:p>
          </p:txBody>
        </p:sp>
      </p:grpSp>
      <p:grpSp>
        <p:nvGrpSpPr>
          <p:cNvPr id="232" name="Google Shape;232;p23"/>
          <p:cNvGrpSpPr/>
          <p:nvPr/>
        </p:nvGrpSpPr>
        <p:grpSpPr>
          <a:xfrm>
            <a:off x="2705840" y="2389597"/>
            <a:ext cx="2586512" cy="1508450"/>
            <a:chOff x="747750" y="3511513"/>
            <a:chExt cx="2960074" cy="1583176"/>
          </a:xfrm>
        </p:grpSpPr>
        <p:pic>
          <p:nvPicPr>
            <p:cNvPr id="233" name="Google Shape;233;p23"/>
            <p:cNvPicPr preferRelativeResize="0"/>
            <p:nvPr/>
          </p:nvPicPr>
          <p:blipFill rotWithShape="1">
            <a:blip r:embed="rId4">
              <a:alphaModFix/>
            </a:blip>
            <a:srcRect b="1502" l="27080" r="52046" t="74500"/>
            <a:stretch/>
          </p:blipFill>
          <p:spPr>
            <a:xfrm>
              <a:off x="747750" y="3511513"/>
              <a:ext cx="2960074" cy="15831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4" name="Google Shape;234;p23"/>
            <p:cNvSpPr txBox="1"/>
            <p:nvPr/>
          </p:nvSpPr>
          <p:spPr>
            <a:xfrm>
              <a:off x="984675" y="3995300"/>
              <a:ext cx="1953000" cy="64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ED867A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Other / </a:t>
              </a:r>
              <a:endParaRPr>
                <a:solidFill>
                  <a:srgbClr val="ED867A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ED867A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Unknown</a:t>
              </a:r>
              <a:endParaRPr>
                <a:solidFill>
                  <a:srgbClr val="ED867A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235" name="Google Shape;235;p23"/>
            <p:cNvSpPr/>
            <p:nvPr/>
          </p:nvSpPr>
          <p:spPr>
            <a:xfrm>
              <a:off x="2460925" y="4172100"/>
              <a:ext cx="437099" cy="262007"/>
            </a:xfrm>
            <a:prstGeom prst="rect">
              <a:avLst/>
            </a:prstGeom>
          </p:spPr>
          <p:txBody>
            <a:bodyPr>
              <a:prstTxWarp prst="textPlain"/>
            </a:bodyPr>
            <a:lstStyle/>
            <a:p>
              <a:pPr lvl="0" algn="ctr"/>
              <a:r>
                <a:rPr b="1" i="0">
                  <a:ln cap="flat" cmpd="sng" w="19050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  <a:solidFill>
                    <a:schemeClr val="lt2"/>
                  </a:solidFill>
                  <a:latin typeface="Chelsea Market"/>
                </a:rPr>
                <a:t>14%</a:t>
              </a:r>
            </a:p>
          </p:txBody>
        </p:sp>
      </p:grpSp>
      <p:sp>
        <p:nvSpPr>
          <p:cNvPr id="236" name="Google Shape;236;p23"/>
          <p:cNvSpPr txBox="1"/>
          <p:nvPr/>
        </p:nvSpPr>
        <p:spPr>
          <a:xfrm>
            <a:off x="305900" y="323975"/>
            <a:ext cx="54723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The Shapes of Things to Come</a:t>
            </a:r>
            <a:endParaRPr sz="31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37" name="Google Shape;237;p23"/>
          <p:cNvSpPr txBox="1"/>
          <p:nvPr/>
        </p:nvSpPr>
        <p:spPr>
          <a:xfrm>
            <a:off x="305900" y="957000"/>
            <a:ext cx="44331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1C358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Comparing states and national trends</a:t>
            </a:r>
            <a:endParaRPr sz="1700">
              <a:solidFill>
                <a:srgbClr val="F1C358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238" name="Google Shape;238;p23"/>
          <p:cNvSpPr txBox="1"/>
          <p:nvPr/>
        </p:nvSpPr>
        <p:spPr>
          <a:xfrm>
            <a:off x="305900" y="1365138"/>
            <a:ext cx="3851400" cy="13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Poppins"/>
              <a:buChar char="●"/>
            </a:pPr>
            <a:r>
              <a:rPr lang="en" sz="11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Unwieldy database with 28 number of options</a:t>
            </a:r>
            <a:endParaRPr sz="11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Poppins"/>
              <a:buChar char="●"/>
            </a:pPr>
            <a:r>
              <a:rPr lang="en" sz="11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Grouped shapes into 6 subsets</a:t>
            </a:r>
            <a:endParaRPr sz="11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Poppins"/>
              <a:buChar char="●"/>
            </a:pPr>
            <a:r>
              <a:rPr lang="en" sz="11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Majority: Light and Circular</a:t>
            </a:r>
            <a:endParaRPr sz="11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Poppins"/>
              <a:buChar char="●"/>
            </a:pPr>
            <a:r>
              <a:rPr lang="en" sz="11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Would we observe any trends in shape of the reported sightings by year, state, and sighting (count vs. long duration)</a:t>
            </a:r>
            <a:endParaRPr sz="11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39" name="Google Shape;239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12175" y="323975"/>
            <a:ext cx="3657478" cy="3574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24"/>
          <p:cNvSpPr txBox="1"/>
          <p:nvPr/>
        </p:nvSpPr>
        <p:spPr>
          <a:xfrm>
            <a:off x="392525" y="388000"/>
            <a:ext cx="56610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F1C358"/>
                </a:solidFill>
                <a:latin typeface="Oswald"/>
                <a:ea typeface="Oswald"/>
                <a:cs typeface="Oswald"/>
                <a:sym typeface="Oswald"/>
              </a:rPr>
              <a:t>PREDICTING THE UNPREDICTABLE </a:t>
            </a:r>
            <a:endParaRPr sz="3400">
              <a:solidFill>
                <a:srgbClr val="F1C358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46" name="Google Shape;246;p24"/>
          <p:cNvSpPr txBox="1"/>
          <p:nvPr/>
        </p:nvSpPr>
        <p:spPr>
          <a:xfrm>
            <a:off x="392525" y="959500"/>
            <a:ext cx="5661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pic>
        <p:nvPicPr>
          <p:cNvPr id="247" name="Google Shape;247;p24"/>
          <p:cNvPicPr preferRelativeResize="0"/>
          <p:nvPr/>
        </p:nvPicPr>
        <p:blipFill rotWithShape="1">
          <a:blip r:embed="rId5">
            <a:alphaModFix/>
          </a:blip>
          <a:srcRect b="25026" l="46320" r="9611" t="0"/>
          <a:stretch/>
        </p:blipFill>
        <p:spPr>
          <a:xfrm>
            <a:off x="6262273" y="2334149"/>
            <a:ext cx="2618724" cy="2508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24"/>
          <p:cNvPicPr preferRelativeResize="0"/>
          <p:nvPr/>
        </p:nvPicPr>
        <p:blipFill rotWithShape="1">
          <a:blip r:embed="rId5">
            <a:alphaModFix/>
          </a:blip>
          <a:srcRect b="25026" l="10291" r="53662" t="0"/>
          <a:stretch/>
        </p:blipFill>
        <p:spPr>
          <a:xfrm>
            <a:off x="6604900" y="-392525"/>
            <a:ext cx="2141943" cy="2508074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24"/>
          <p:cNvSpPr txBox="1"/>
          <p:nvPr/>
        </p:nvSpPr>
        <p:spPr>
          <a:xfrm>
            <a:off x="392525" y="1540600"/>
            <a:ext cx="3450900" cy="31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Poppins"/>
              <a:buChar char="●"/>
            </a:pPr>
            <a:r>
              <a:rPr lang="en" sz="13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The data seem to show a slight downward trend </a:t>
            </a:r>
            <a:endParaRPr sz="13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Poppins"/>
              <a:buChar char="●"/>
            </a:pPr>
            <a:r>
              <a:rPr lang="en" sz="13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Best day to view seems to be Saturday</a:t>
            </a:r>
            <a:endParaRPr sz="13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Poppins"/>
              <a:buChar char="●"/>
            </a:pPr>
            <a:r>
              <a:rPr lang="en" sz="13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Best time of the year - Mid to late August</a:t>
            </a:r>
            <a:endParaRPr sz="13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Poppins"/>
              <a:buChar char="●"/>
            </a:pPr>
            <a:r>
              <a:rPr lang="en" sz="13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Mid night through 3am is the best time</a:t>
            </a:r>
            <a:endParaRPr sz="13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This data can be used for states to market to UFO enthusiasts. Here is a suggested tagline</a:t>
            </a:r>
            <a:endParaRPr sz="13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Beyond the Stars: Visualizing UFO Encounters</a:t>
            </a:r>
            <a:endParaRPr sz="13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50" name="Google Shape;250;p24"/>
          <p:cNvPicPr preferRelativeResize="0"/>
          <p:nvPr/>
        </p:nvPicPr>
        <p:blipFill rotWithShape="1">
          <a:blip r:embed="rId6">
            <a:alphaModFix/>
          </a:blip>
          <a:srcRect b="66505" l="9744" r="65784" t="15208"/>
          <a:stretch/>
        </p:blipFill>
        <p:spPr>
          <a:xfrm>
            <a:off x="6238138" y="419562"/>
            <a:ext cx="2667000" cy="112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24"/>
          <p:cNvPicPr preferRelativeResize="0"/>
          <p:nvPr/>
        </p:nvPicPr>
        <p:blipFill rotWithShape="1">
          <a:blip r:embed="rId6">
            <a:alphaModFix/>
          </a:blip>
          <a:srcRect b="28544" l="9744" r="65784" t="48461"/>
          <a:stretch/>
        </p:blipFill>
        <p:spPr>
          <a:xfrm>
            <a:off x="7180775" y="3239125"/>
            <a:ext cx="2667000" cy="140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24"/>
          <p:cNvPicPr preferRelativeResize="0"/>
          <p:nvPr/>
        </p:nvPicPr>
        <p:blipFill rotWithShape="1">
          <a:blip r:embed="rId6">
            <a:alphaModFix/>
          </a:blip>
          <a:srcRect b="78163" l="10267" r="76447" t="8854"/>
          <a:stretch/>
        </p:blipFill>
        <p:spPr>
          <a:xfrm>
            <a:off x="323900" y="163625"/>
            <a:ext cx="1447800" cy="795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24"/>
          <p:cNvPicPr preferRelativeResize="0"/>
          <p:nvPr/>
        </p:nvPicPr>
        <p:blipFill rotWithShape="1">
          <a:blip r:embed="rId6">
            <a:alphaModFix/>
          </a:blip>
          <a:srcRect b="82345" l="9744" r="65784" t="3782"/>
          <a:stretch/>
        </p:blipFill>
        <p:spPr>
          <a:xfrm>
            <a:off x="7643451" y="1943575"/>
            <a:ext cx="1447800" cy="850400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24"/>
          <p:cNvSpPr txBox="1"/>
          <p:nvPr/>
        </p:nvSpPr>
        <p:spPr>
          <a:xfrm>
            <a:off x="392525" y="1019200"/>
            <a:ext cx="3686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Next Steps</a:t>
            </a:r>
            <a:endParaRPr sz="1800"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pic>
        <p:nvPicPr>
          <p:cNvPr id="255" name="Google Shape;255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395596" y="959500"/>
            <a:ext cx="2931478" cy="390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490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25"/>
          <p:cNvSpPr txBox="1"/>
          <p:nvPr/>
        </p:nvSpPr>
        <p:spPr>
          <a:xfrm>
            <a:off x="449675" y="597550"/>
            <a:ext cx="6561300" cy="708000"/>
          </a:xfrm>
          <a:prstGeom prst="rect">
            <a:avLst/>
          </a:prstGeom>
          <a:solidFill>
            <a:srgbClr val="00050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F1C358"/>
                </a:solidFill>
                <a:latin typeface="Oswald"/>
                <a:ea typeface="Oswald"/>
                <a:cs typeface="Oswald"/>
                <a:sym typeface="Oswald"/>
              </a:rPr>
              <a:t>REFLECTIONS AND OPPORTUNITIES</a:t>
            </a:r>
            <a:endParaRPr sz="3400">
              <a:solidFill>
                <a:srgbClr val="F1C358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62" name="Google Shape;262;p25"/>
          <p:cNvSpPr txBox="1"/>
          <p:nvPr>
            <p:ph idx="4294967295" type="body"/>
          </p:nvPr>
        </p:nvSpPr>
        <p:spPr>
          <a:xfrm>
            <a:off x="339550" y="1305550"/>
            <a:ext cx="4124100" cy="1934100"/>
          </a:xfrm>
          <a:prstGeom prst="rect">
            <a:avLst/>
          </a:prstGeom>
          <a:solidFill>
            <a:srgbClr val="010304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1C358"/>
                </a:solidFill>
                <a:latin typeface="Oswald"/>
                <a:ea typeface="Oswald"/>
                <a:cs typeface="Oswald"/>
                <a:sym typeface="Oswald"/>
              </a:rPr>
              <a:t>Reflections</a:t>
            </a:r>
            <a:endParaRPr sz="9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Poppins"/>
              <a:buChar char="●"/>
            </a:pPr>
            <a:r>
              <a:rPr lang="en" sz="9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Dataframe ends in mid-2014 and though we found a pretty reputable options to add data until 2020, we just ran out of time</a:t>
            </a:r>
            <a:endParaRPr sz="9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Poppins"/>
              <a:buChar char="●"/>
            </a:pPr>
            <a:r>
              <a:rPr lang="en" sz="9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Pretty large dataframe and though it was well vetted, it was difficult to work with before cleaning and took the bulk of our time</a:t>
            </a:r>
            <a:endParaRPr sz="9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Poppins"/>
              <a:buChar char="●"/>
            </a:pPr>
            <a:r>
              <a:rPr lang="en" sz="9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Dataset is well designed but is based on self-reporting to inherent issues</a:t>
            </a:r>
            <a:endParaRPr sz="9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Poppins"/>
              <a:buChar char="●"/>
            </a:pPr>
            <a:r>
              <a:rPr lang="en" sz="9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Longitude</a:t>
            </a:r>
            <a:endParaRPr sz="15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63" name="Google Shape;263;p25"/>
          <p:cNvSpPr txBox="1"/>
          <p:nvPr>
            <p:ph idx="4294967295" type="body"/>
          </p:nvPr>
        </p:nvSpPr>
        <p:spPr>
          <a:xfrm>
            <a:off x="4572000" y="2708300"/>
            <a:ext cx="3552300" cy="2019000"/>
          </a:xfrm>
          <a:prstGeom prst="rect">
            <a:avLst/>
          </a:prstGeom>
          <a:solidFill>
            <a:srgbClr val="010304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9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Poppins"/>
              <a:buChar char="●"/>
            </a:pPr>
            <a:r>
              <a:rPr lang="en" sz="11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Briefly discuss potential next steps for the project.</a:t>
            </a:r>
            <a:endParaRPr sz="11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Poppins"/>
              <a:buChar char="●"/>
            </a:pPr>
            <a:r>
              <a:rPr lang="en" sz="11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Confirm accuracy of the dataframe that if available to expands data to 2020</a:t>
            </a:r>
            <a:endParaRPr sz="11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Poppins"/>
              <a:buChar char="●"/>
            </a:pPr>
            <a:r>
              <a:rPr lang="en" sz="11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Clean and merge</a:t>
            </a:r>
            <a:endParaRPr sz="11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Poppins"/>
              <a:buChar char="●"/>
            </a:pPr>
            <a:r>
              <a:rPr lang="en" sz="11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Compare expected forecast with actual results and forecast out from 2020</a:t>
            </a:r>
            <a:endParaRPr sz="11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Poppins"/>
              <a:buChar char="●"/>
            </a:pPr>
            <a:r>
              <a:rPr lang="en" sz="11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Further explore the data and relationships</a:t>
            </a:r>
            <a:endParaRPr sz="11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3800"/>
              </a:spcBef>
              <a:spcAft>
                <a:spcPts val="1200"/>
              </a:spcAft>
              <a:buNone/>
            </a:pPr>
            <a:r>
              <a:t/>
            </a:r>
            <a:endParaRPr sz="1700">
              <a:solidFill>
                <a:schemeClr val="lt1"/>
              </a:solidFill>
            </a:endParaRPr>
          </a:p>
        </p:txBody>
      </p:sp>
      <p:sp>
        <p:nvSpPr>
          <p:cNvPr id="264" name="Google Shape;264;p25"/>
          <p:cNvSpPr txBox="1"/>
          <p:nvPr/>
        </p:nvSpPr>
        <p:spPr>
          <a:xfrm>
            <a:off x="4672675" y="2785700"/>
            <a:ext cx="3000000" cy="400200"/>
          </a:xfrm>
          <a:prstGeom prst="rect">
            <a:avLst/>
          </a:prstGeom>
          <a:solidFill>
            <a:srgbClr val="020919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1C358"/>
                </a:solidFill>
                <a:latin typeface="Oswald"/>
                <a:ea typeface="Oswald"/>
                <a:cs typeface="Oswald"/>
                <a:sym typeface="Oswald"/>
              </a:rPr>
              <a:t>Opportunities</a:t>
            </a:r>
            <a:endParaRPr sz="1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Google Shape;26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26"/>
          <p:cNvPicPr preferRelativeResize="0"/>
          <p:nvPr/>
        </p:nvPicPr>
        <p:blipFill rotWithShape="1">
          <a:blip r:embed="rId4">
            <a:alphaModFix/>
          </a:blip>
          <a:srcRect b="0" l="0" r="59692" t="0"/>
          <a:stretch/>
        </p:blipFill>
        <p:spPr>
          <a:xfrm>
            <a:off x="140050" y="636950"/>
            <a:ext cx="2886351" cy="402790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26"/>
          <p:cNvSpPr txBox="1"/>
          <p:nvPr/>
        </p:nvSpPr>
        <p:spPr>
          <a:xfrm>
            <a:off x="3259550" y="416575"/>
            <a:ext cx="56610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Cosmic Encounters: Explore UFO Sightings Interactively</a:t>
            </a:r>
            <a:endParaRPr sz="34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72" name="Google Shape;272;p26"/>
          <p:cNvSpPr txBox="1"/>
          <p:nvPr>
            <p:ph idx="4294967295" type="body"/>
          </p:nvPr>
        </p:nvSpPr>
        <p:spPr>
          <a:xfrm>
            <a:off x="3259550" y="1835600"/>
            <a:ext cx="5464800" cy="141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Poppins"/>
              <a:buChar char="●"/>
            </a:pPr>
            <a:r>
              <a:rPr lang="en" sz="13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Interactive and easy find formations by state</a:t>
            </a:r>
            <a:endParaRPr sz="13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Poppins"/>
              <a:buChar char="●"/>
            </a:pPr>
            <a:r>
              <a:rPr lang="en" sz="13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Hover over shows data from key fields of specific encounter </a:t>
            </a:r>
            <a:endParaRPr sz="13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Poppins"/>
              <a:buChar char="●"/>
            </a:pPr>
            <a:r>
              <a:rPr lang="en" sz="13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Filtering the data graphically</a:t>
            </a:r>
            <a:endParaRPr sz="13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Poppins"/>
              <a:buChar char="●"/>
            </a:pPr>
            <a:r>
              <a:rPr lang="en" sz="13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Zoom in to a specific area for more information</a:t>
            </a:r>
            <a:endParaRPr sz="13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73" name="Google Shape;273;p26"/>
          <p:cNvPicPr preferRelativeResize="0"/>
          <p:nvPr/>
        </p:nvPicPr>
        <p:blipFill rotWithShape="1">
          <a:blip r:embed="rId5">
            <a:alphaModFix/>
          </a:blip>
          <a:srcRect b="21439" l="9744" r="65784" t="48820"/>
          <a:stretch/>
        </p:blipFill>
        <p:spPr>
          <a:xfrm rot="-167500">
            <a:off x="2082920" y="3814488"/>
            <a:ext cx="2105036" cy="14390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26"/>
          <p:cNvPicPr preferRelativeResize="0"/>
          <p:nvPr/>
        </p:nvPicPr>
        <p:blipFill rotWithShape="1">
          <a:blip r:embed="rId5">
            <a:alphaModFix/>
          </a:blip>
          <a:srcRect b="82300" l="9743" r="75306" t="0"/>
          <a:stretch/>
        </p:blipFill>
        <p:spPr>
          <a:xfrm>
            <a:off x="940263" y="131625"/>
            <a:ext cx="1285926" cy="85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26"/>
          <p:cNvPicPr preferRelativeResize="0"/>
          <p:nvPr/>
        </p:nvPicPr>
        <p:blipFill rotWithShape="1">
          <a:blip r:embed="rId5">
            <a:alphaModFix/>
          </a:blip>
          <a:srcRect b="68128" l="7972" r="77078" t="14172"/>
          <a:stretch/>
        </p:blipFill>
        <p:spPr>
          <a:xfrm>
            <a:off x="2588088" y="1449775"/>
            <a:ext cx="1285926" cy="85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26"/>
          <p:cNvPicPr preferRelativeResize="0"/>
          <p:nvPr/>
        </p:nvPicPr>
        <p:blipFill rotWithShape="1">
          <a:blip r:embed="rId5">
            <a:alphaModFix/>
          </a:blip>
          <a:srcRect b="49230" l="12733" r="72316" t="33070"/>
          <a:stretch/>
        </p:blipFill>
        <p:spPr>
          <a:xfrm>
            <a:off x="2588088" y="2926000"/>
            <a:ext cx="1285926" cy="85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26"/>
          <p:cNvPicPr preferRelativeResize="0"/>
          <p:nvPr/>
        </p:nvPicPr>
        <p:blipFill rotWithShape="1">
          <a:blip r:embed="rId5">
            <a:alphaModFix/>
          </a:blip>
          <a:srcRect b="64739" l="10862" r="64665" t="20143"/>
          <a:stretch/>
        </p:blipFill>
        <p:spPr>
          <a:xfrm rot="10">
            <a:off x="530703" y="4311706"/>
            <a:ext cx="2105046" cy="731519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26"/>
          <p:cNvSpPr txBox="1"/>
          <p:nvPr/>
        </p:nvSpPr>
        <p:spPr>
          <a:xfrm>
            <a:off x="2394950" y="244250"/>
            <a:ext cx="8646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👀</a:t>
            </a:r>
            <a:endParaRPr sz="29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Google Shape;28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27"/>
          <p:cNvSpPr txBox="1"/>
          <p:nvPr/>
        </p:nvSpPr>
        <p:spPr>
          <a:xfrm>
            <a:off x="6511750" y="608350"/>
            <a:ext cx="1196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-Spock</a:t>
            </a:r>
            <a:endParaRPr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285" name="Google Shape;285;p27"/>
          <p:cNvSpPr txBox="1"/>
          <p:nvPr/>
        </p:nvSpPr>
        <p:spPr>
          <a:xfrm>
            <a:off x="392525" y="1618125"/>
            <a:ext cx="4901700" cy="22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Resources </a:t>
            </a:r>
            <a:r>
              <a:rPr lang="en" sz="13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Consulted and Credit</a:t>
            </a:r>
            <a:endParaRPr sz="13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Poppins"/>
              <a:buChar char="●"/>
            </a:pPr>
            <a:r>
              <a:rPr lang="en" sz="13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abbreviation_to_name credit: Jeff Pain</a:t>
            </a:r>
            <a:endParaRPr sz="13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Poppins"/>
              <a:buChar char="○"/>
            </a:pPr>
            <a:r>
              <a:rPr lang="en" sz="1300" u="sng">
                <a:solidFill>
                  <a:schemeClr val="hlink"/>
                </a:solidFill>
                <a:latin typeface="Poppins"/>
                <a:ea typeface="Poppins"/>
                <a:cs typeface="Poppins"/>
                <a:sym typeface="Poppins"/>
                <a:hlinkClick r:id="rId4"/>
              </a:rPr>
              <a:t>https://gist.github.com/JeffPaine/3083347</a:t>
            </a:r>
            <a:endParaRPr sz="13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Poppins"/>
              <a:buChar char="●"/>
            </a:pPr>
            <a:r>
              <a:rPr lang="en" sz="13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The curriculum team and Bootcamp Spot for providing us access to the original ufoSightings.csv dataset, which we explored in Module 5</a:t>
            </a:r>
            <a:endParaRPr sz="13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Poppins"/>
              <a:buChar char="●"/>
            </a:pPr>
            <a:r>
              <a:rPr b="1" lang="en" sz="13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Zohaib Khawaja</a:t>
            </a:r>
            <a:r>
              <a:rPr lang="en" sz="13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, for helping us find a solution to convert longitude to a numeric so that we could build our geo-visualization.</a:t>
            </a:r>
            <a:endParaRPr sz="13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86" name="Google Shape;286;p27"/>
          <p:cNvSpPr txBox="1"/>
          <p:nvPr/>
        </p:nvSpPr>
        <p:spPr>
          <a:xfrm>
            <a:off x="392525" y="388000"/>
            <a:ext cx="70170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F1C358"/>
                </a:solidFill>
                <a:latin typeface="Oswald"/>
                <a:ea typeface="Oswald"/>
                <a:cs typeface="Oswald"/>
                <a:sym typeface="Oswald"/>
              </a:rPr>
              <a:t>“One man cannot summon the future.”</a:t>
            </a:r>
            <a:endParaRPr sz="3400">
              <a:solidFill>
                <a:srgbClr val="F1C358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87" name="Google Shape;287;p27"/>
          <p:cNvSpPr txBox="1"/>
          <p:nvPr/>
        </p:nvSpPr>
        <p:spPr>
          <a:xfrm>
            <a:off x="392525" y="1096000"/>
            <a:ext cx="7398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ED867A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Credits, references and thank yous - we </a:t>
            </a:r>
            <a:r>
              <a:rPr lang="en" sz="1600">
                <a:solidFill>
                  <a:srgbClr val="ED867A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couldn't</a:t>
            </a:r>
            <a:r>
              <a:rPr lang="en" sz="1600">
                <a:solidFill>
                  <a:srgbClr val="ED867A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have done it alone</a:t>
            </a:r>
            <a:endParaRPr sz="1600">
              <a:solidFill>
                <a:srgbClr val="ED867A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pic>
        <p:nvPicPr>
          <p:cNvPr id="288" name="Google Shape;288;p27"/>
          <p:cNvPicPr preferRelativeResize="0"/>
          <p:nvPr/>
        </p:nvPicPr>
        <p:blipFill rotWithShape="1">
          <a:blip r:embed="rId5">
            <a:alphaModFix/>
          </a:blip>
          <a:srcRect b="28544" l="9744" r="79828" t="48461"/>
          <a:stretch/>
        </p:blipFill>
        <p:spPr>
          <a:xfrm flipH="1">
            <a:off x="4966176" y="1527100"/>
            <a:ext cx="1136424" cy="140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27"/>
          <p:cNvPicPr preferRelativeResize="0"/>
          <p:nvPr/>
        </p:nvPicPr>
        <p:blipFill rotWithShape="1">
          <a:blip r:embed="rId5">
            <a:alphaModFix/>
          </a:blip>
          <a:srcRect b="26012" l="18890" r="70682" t="50993"/>
          <a:stretch/>
        </p:blipFill>
        <p:spPr>
          <a:xfrm flipH="1">
            <a:off x="5422213" y="1725300"/>
            <a:ext cx="1136424" cy="140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27"/>
          <p:cNvPicPr preferRelativeResize="0"/>
          <p:nvPr/>
        </p:nvPicPr>
        <p:blipFill rotWithShape="1">
          <a:blip r:embed="rId6">
            <a:alphaModFix/>
          </a:blip>
          <a:srcRect b="0" l="0" r="0" t="7450"/>
          <a:stretch/>
        </p:blipFill>
        <p:spPr>
          <a:xfrm flipH="1">
            <a:off x="6291538" y="1901025"/>
            <a:ext cx="2730675" cy="3165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27"/>
          <p:cNvPicPr preferRelativeResize="0"/>
          <p:nvPr/>
        </p:nvPicPr>
        <p:blipFill rotWithShape="1">
          <a:blip r:embed="rId7">
            <a:alphaModFix/>
          </a:blip>
          <a:srcRect b="0" l="0" r="0" t="20521"/>
          <a:stretch/>
        </p:blipFill>
        <p:spPr>
          <a:xfrm>
            <a:off x="5075875" y="2936798"/>
            <a:ext cx="2632276" cy="262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2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466025" y="178325"/>
            <a:ext cx="1722700" cy="172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28"/>
          <p:cNvSpPr txBox="1"/>
          <p:nvPr/>
        </p:nvSpPr>
        <p:spPr>
          <a:xfrm>
            <a:off x="445400" y="611475"/>
            <a:ext cx="35589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ED867A"/>
                </a:solidFill>
                <a:latin typeface="Oswald"/>
                <a:ea typeface="Oswald"/>
                <a:cs typeface="Oswald"/>
                <a:sym typeface="Oswald"/>
              </a:rPr>
              <a:t>QUESTIONS?</a:t>
            </a:r>
            <a:endParaRPr sz="4800">
              <a:solidFill>
                <a:srgbClr val="ED867A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99" name="Google Shape;299;p28"/>
          <p:cNvSpPr txBox="1"/>
          <p:nvPr/>
        </p:nvSpPr>
        <p:spPr>
          <a:xfrm>
            <a:off x="445400" y="1415450"/>
            <a:ext cx="3558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Ask at your own risk</a:t>
            </a:r>
            <a:endParaRPr sz="2200"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pic>
        <p:nvPicPr>
          <p:cNvPr id="300" name="Google Shape;300;p28"/>
          <p:cNvPicPr preferRelativeResize="0"/>
          <p:nvPr/>
        </p:nvPicPr>
        <p:blipFill rotWithShape="1">
          <a:blip r:embed="rId4">
            <a:alphaModFix/>
          </a:blip>
          <a:srcRect b="0" l="0" r="0" t="22881"/>
          <a:stretch/>
        </p:blipFill>
        <p:spPr>
          <a:xfrm flipH="1">
            <a:off x="308250" y="2138700"/>
            <a:ext cx="2928725" cy="2823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29"/>
          <p:cNvPicPr preferRelativeResize="0"/>
          <p:nvPr/>
        </p:nvPicPr>
        <p:blipFill rotWithShape="1">
          <a:blip r:embed="rId4">
            <a:alphaModFix/>
          </a:blip>
          <a:srcRect b="49084" l="0" r="0" t="34671"/>
          <a:stretch/>
        </p:blipFill>
        <p:spPr>
          <a:xfrm>
            <a:off x="154063" y="3451325"/>
            <a:ext cx="8835900" cy="1435200"/>
          </a:xfrm>
          <a:prstGeom prst="round2SameRect">
            <a:avLst>
              <a:gd fmla="val 16279" name="adj1"/>
              <a:gd fmla="val 0" name="adj2"/>
            </a:avLst>
          </a:prstGeom>
          <a:noFill/>
          <a:ln>
            <a:noFill/>
          </a:ln>
        </p:spPr>
      </p:pic>
      <p:pic>
        <p:nvPicPr>
          <p:cNvPr id="307" name="Google Shape;307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11050" y="3294412"/>
            <a:ext cx="854075" cy="85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29"/>
          <p:cNvPicPr preferRelativeResize="0"/>
          <p:nvPr/>
        </p:nvPicPr>
        <p:blipFill rotWithShape="1">
          <a:blip r:embed="rId6">
            <a:alphaModFix/>
          </a:blip>
          <a:srcRect b="71298" l="0" r="54456" t="0"/>
          <a:stretch/>
        </p:blipFill>
        <p:spPr>
          <a:xfrm>
            <a:off x="1085900" y="3451325"/>
            <a:ext cx="1524000" cy="540250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29"/>
          <p:cNvSpPr txBox="1"/>
          <p:nvPr/>
        </p:nvSpPr>
        <p:spPr>
          <a:xfrm>
            <a:off x="1313700" y="1150000"/>
            <a:ext cx="6516600" cy="2401200"/>
          </a:xfrm>
          <a:prstGeom prst="rect">
            <a:avLst/>
          </a:prstGeom>
          <a:solidFill>
            <a:srgbClr val="00050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THANK YOU!</a:t>
            </a:r>
            <a:endParaRPr sz="48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See you in the orbit</a:t>
            </a:r>
            <a:endParaRPr sz="48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4"/>
          <p:cNvPicPr preferRelativeResize="0"/>
          <p:nvPr/>
        </p:nvPicPr>
        <p:blipFill rotWithShape="1">
          <a:blip r:embed="rId4">
            <a:alphaModFix/>
          </a:blip>
          <a:srcRect b="8430" l="53128" r="6032" t="18895"/>
          <a:stretch/>
        </p:blipFill>
        <p:spPr>
          <a:xfrm rot="1107929">
            <a:off x="4420775" y="188014"/>
            <a:ext cx="4894251" cy="4899025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4"/>
          <p:cNvSpPr txBox="1"/>
          <p:nvPr/>
        </p:nvSpPr>
        <p:spPr>
          <a:xfrm>
            <a:off x="394725" y="1061975"/>
            <a:ext cx="4478700" cy="35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Char char="●"/>
            </a:pPr>
            <a:r>
              <a:rPr lang="en" sz="1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For </a:t>
            </a:r>
            <a:r>
              <a:rPr b="1" lang="en" sz="1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decades</a:t>
            </a:r>
            <a:r>
              <a:rPr lang="en" sz="1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 there have been </a:t>
            </a:r>
            <a:r>
              <a:rPr b="1" lang="en" sz="1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strange, unexplained sightings</a:t>
            </a:r>
            <a:r>
              <a:rPr lang="en" sz="1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 in the sky by the military, commercial airline pilots, and other trained observers all over the world</a:t>
            </a:r>
            <a:endParaRPr sz="12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Char char="●"/>
            </a:pPr>
            <a:r>
              <a:rPr lang="en" sz="1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Many of these sightings have been </a:t>
            </a:r>
            <a:r>
              <a:rPr b="1" lang="en" sz="1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confirmed by radar</a:t>
            </a:r>
            <a:r>
              <a:rPr lang="en" sz="1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 and FLIR (Forward Looking InfraRed) radar data</a:t>
            </a:r>
            <a:endParaRPr sz="12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Char char="●"/>
            </a:pPr>
            <a:r>
              <a:rPr lang="en" sz="1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UFOs have been </a:t>
            </a:r>
            <a:r>
              <a:rPr b="1" lang="en" sz="1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acknowledged by the U.S. Government </a:t>
            </a:r>
            <a:r>
              <a:rPr lang="en" sz="1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in a recent report as a genuine mystery they have been studying for years</a:t>
            </a:r>
            <a:endParaRPr sz="12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Char char="●"/>
            </a:pPr>
            <a:r>
              <a:rPr lang="en" sz="1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This topic should be </a:t>
            </a:r>
            <a:r>
              <a:rPr b="1" lang="en" sz="1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taken seriously</a:t>
            </a:r>
            <a:r>
              <a:rPr lang="en" sz="1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, without stigma, by our scientific communities and the general public so we can study and have a better </a:t>
            </a:r>
            <a:r>
              <a:rPr b="1" lang="en" sz="1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understanding of the universe around us</a:t>
            </a:r>
            <a:endParaRPr b="1" sz="12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4" name="Google Shape;64;p14"/>
          <p:cNvSpPr txBox="1"/>
          <p:nvPr/>
        </p:nvSpPr>
        <p:spPr>
          <a:xfrm>
            <a:off x="305900" y="323975"/>
            <a:ext cx="67683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SOMETHING IS HAPPENING IN OUR  SKIES</a:t>
            </a:r>
            <a:endParaRPr sz="31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65" name="Google Shape;65;p14"/>
          <p:cNvPicPr preferRelativeResize="0"/>
          <p:nvPr/>
        </p:nvPicPr>
        <p:blipFill rotWithShape="1">
          <a:blip r:embed="rId5">
            <a:alphaModFix/>
          </a:blip>
          <a:srcRect b="66505" l="9744" r="65784" t="0"/>
          <a:stretch/>
        </p:blipFill>
        <p:spPr>
          <a:xfrm>
            <a:off x="6242000" y="584775"/>
            <a:ext cx="2667000" cy="2053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4"/>
          <p:cNvPicPr preferRelativeResize="0"/>
          <p:nvPr/>
        </p:nvPicPr>
        <p:blipFill rotWithShape="1">
          <a:blip r:embed="rId5">
            <a:alphaModFix/>
          </a:blip>
          <a:srcRect b="54647" l="10267" r="76447" t="8854"/>
          <a:stretch/>
        </p:blipFill>
        <p:spPr>
          <a:xfrm>
            <a:off x="4975650" y="2571750"/>
            <a:ext cx="1447800" cy="223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5"/>
          <p:cNvSpPr txBox="1"/>
          <p:nvPr/>
        </p:nvSpPr>
        <p:spPr>
          <a:xfrm>
            <a:off x="305900" y="323975"/>
            <a:ext cx="77793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CREDIBLE GOVERNMENT OFFICIALS SPEAKING OUT</a:t>
            </a:r>
            <a:endParaRPr sz="31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73" name="Google Shape;73;p15"/>
          <p:cNvPicPr preferRelativeResize="0"/>
          <p:nvPr/>
        </p:nvPicPr>
        <p:blipFill rotWithShape="1">
          <a:blip r:embed="rId4">
            <a:alphaModFix/>
          </a:blip>
          <a:srcRect b="0" l="21710" r="59615" t="54879"/>
          <a:stretch/>
        </p:blipFill>
        <p:spPr>
          <a:xfrm>
            <a:off x="1401140" y="2904725"/>
            <a:ext cx="993510" cy="1350349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5"/>
          <p:cNvSpPr txBox="1"/>
          <p:nvPr/>
        </p:nvSpPr>
        <p:spPr>
          <a:xfrm>
            <a:off x="843038" y="4021700"/>
            <a:ext cx="23559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highlight>
                  <a:srgbClr val="02070D"/>
                </a:highlight>
                <a:latin typeface="Poppins"/>
                <a:ea typeface="Poppins"/>
                <a:cs typeface="Poppins"/>
                <a:sym typeface="Poppins"/>
              </a:rPr>
              <a:t>2020: Claimed there’s a </a:t>
            </a:r>
            <a:r>
              <a:rPr b="1" i="1" lang="en" sz="1000">
                <a:solidFill>
                  <a:schemeClr val="lt1"/>
                </a:solidFill>
                <a:highlight>
                  <a:srgbClr val="02070D"/>
                </a:highlight>
                <a:latin typeface="Poppins"/>
                <a:ea typeface="Poppins"/>
                <a:cs typeface="Poppins"/>
                <a:sym typeface="Poppins"/>
              </a:rPr>
              <a:t>“galactic federation,”</a:t>
            </a:r>
            <a:r>
              <a:rPr lang="en" sz="1000">
                <a:solidFill>
                  <a:schemeClr val="lt1"/>
                </a:solidFill>
                <a:highlight>
                  <a:srgbClr val="02070D"/>
                </a:highlight>
                <a:latin typeface="Poppins"/>
                <a:ea typeface="Poppins"/>
                <a:cs typeface="Poppins"/>
                <a:sym typeface="Poppins"/>
              </a:rPr>
              <a:t>  and that aliens are on a mission to understand the </a:t>
            </a:r>
            <a:r>
              <a:rPr b="1" i="1" lang="en" sz="1000">
                <a:solidFill>
                  <a:schemeClr val="lt1"/>
                </a:solidFill>
                <a:highlight>
                  <a:srgbClr val="02070D"/>
                </a:highlight>
                <a:latin typeface="Poppins"/>
                <a:ea typeface="Poppins"/>
                <a:cs typeface="Poppins"/>
                <a:sym typeface="Poppins"/>
              </a:rPr>
              <a:t>“fabric of the universe.”</a:t>
            </a:r>
            <a:endParaRPr b="1" i="1" sz="1000">
              <a:solidFill>
                <a:schemeClr val="lt1"/>
              </a:solidFill>
              <a:highlight>
                <a:srgbClr val="02070D"/>
              </a:highlight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5" name="Google Shape;75;p15"/>
          <p:cNvSpPr txBox="1"/>
          <p:nvPr/>
        </p:nvSpPr>
        <p:spPr>
          <a:xfrm>
            <a:off x="892249" y="3600625"/>
            <a:ext cx="2238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1C259"/>
                </a:solidFill>
                <a:highlight>
                  <a:srgbClr val="02070E"/>
                </a:highlight>
                <a:latin typeface="Bebas Neue"/>
                <a:ea typeface="Bebas Neue"/>
                <a:cs typeface="Bebas Neue"/>
                <a:sym typeface="Bebas Neue"/>
              </a:rPr>
              <a:t>Haim Eshed, former Israeli Defense General &amp; Space Chief</a:t>
            </a:r>
            <a:endParaRPr>
              <a:solidFill>
                <a:srgbClr val="F1C259"/>
              </a:solidFill>
              <a:highlight>
                <a:srgbClr val="02070E"/>
              </a:highlight>
              <a:latin typeface="Bebas Neue"/>
              <a:ea typeface="Bebas Neue"/>
              <a:cs typeface="Bebas Neue"/>
              <a:sym typeface="Bebas Neue"/>
            </a:endParaRPr>
          </a:p>
        </p:txBody>
      </p:sp>
      <p:grpSp>
        <p:nvGrpSpPr>
          <p:cNvPr id="76" name="Google Shape;76;p15"/>
          <p:cNvGrpSpPr/>
          <p:nvPr/>
        </p:nvGrpSpPr>
        <p:grpSpPr>
          <a:xfrm>
            <a:off x="3463626" y="3013500"/>
            <a:ext cx="2588100" cy="1936225"/>
            <a:chOff x="3772501" y="2972200"/>
            <a:chExt cx="2588100" cy="1936225"/>
          </a:xfrm>
        </p:grpSpPr>
        <p:pic>
          <p:nvPicPr>
            <p:cNvPr id="77" name="Google Shape;77;p15"/>
            <p:cNvPicPr preferRelativeResize="0"/>
            <p:nvPr/>
          </p:nvPicPr>
          <p:blipFill rotWithShape="1">
            <a:blip r:embed="rId4">
              <a:alphaModFix/>
            </a:blip>
            <a:srcRect b="0" l="68830" r="4041" t="42644"/>
            <a:stretch/>
          </p:blipFill>
          <p:spPr>
            <a:xfrm flipH="1">
              <a:off x="4423350" y="2972200"/>
              <a:ext cx="1286400" cy="15300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8" name="Google Shape;78;p15"/>
            <p:cNvSpPr txBox="1"/>
            <p:nvPr/>
          </p:nvSpPr>
          <p:spPr>
            <a:xfrm>
              <a:off x="3894050" y="3705275"/>
              <a:ext cx="20940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4C458"/>
                  </a:solidFill>
                  <a:highlight>
                    <a:srgbClr val="02070E"/>
                  </a:highlight>
                  <a:latin typeface="Bebas Neue"/>
                  <a:ea typeface="Bebas Neue"/>
                  <a:cs typeface="Bebas Neue"/>
                  <a:sym typeface="Bebas Neue"/>
                </a:rPr>
                <a:t>Luis Elizondo, former intelligence officer, US DoD</a:t>
              </a:r>
              <a:endParaRPr>
                <a:solidFill>
                  <a:srgbClr val="F4C458"/>
                </a:solidFill>
                <a:highlight>
                  <a:srgbClr val="02070E"/>
                </a:highlight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  <p:sp>
          <p:nvSpPr>
            <p:cNvPr id="79" name="Google Shape;79;p15"/>
            <p:cNvSpPr txBox="1"/>
            <p:nvPr/>
          </p:nvSpPr>
          <p:spPr>
            <a:xfrm>
              <a:off x="3772501" y="4108025"/>
              <a:ext cx="2588100" cy="80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lt1"/>
                  </a:solidFill>
                  <a:highlight>
                    <a:srgbClr val="00020F"/>
                  </a:highlight>
                  <a:latin typeface="Poppins"/>
                  <a:ea typeface="Poppins"/>
                  <a:cs typeface="Poppins"/>
                  <a:sym typeface="Poppins"/>
                </a:rPr>
                <a:t>Resigned as head of the Pentagon’s UFO Program because </a:t>
              </a:r>
              <a:r>
                <a:rPr b="1" i="1" lang="en" sz="1000">
                  <a:solidFill>
                    <a:schemeClr val="lt1"/>
                  </a:solidFill>
                  <a:highlight>
                    <a:srgbClr val="00020F"/>
                  </a:highlight>
                  <a:latin typeface="Poppins"/>
                  <a:ea typeface="Poppins"/>
                  <a:cs typeface="Poppins"/>
                  <a:sym typeface="Poppins"/>
                </a:rPr>
                <a:t>“UFOs exist — but the government doesn’t want you to know it.”</a:t>
              </a:r>
              <a:endParaRPr b="1" i="1" sz="1000">
                <a:solidFill>
                  <a:schemeClr val="lt1"/>
                </a:solidFill>
                <a:highlight>
                  <a:srgbClr val="00020F"/>
                </a:highlight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pic>
        <p:nvPicPr>
          <p:cNvPr id="80" name="Google Shape;80;p15"/>
          <p:cNvPicPr preferRelativeResize="0"/>
          <p:nvPr/>
        </p:nvPicPr>
        <p:blipFill rotWithShape="1">
          <a:blip r:embed="rId4">
            <a:alphaModFix/>
          </a:blip>
          <a:srcRect b="8425" l="1543" r="77141" t="38386"/>
          <a:stretch/>
        </p:blipFill>
        <p:spPr>
          <a:xfrm>
            <a:off x="640625" y="1179500"/>
            <a:ext cx="1065525" cy="14957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1" name="Google Shape;81;p15"/>
          <p:cNvGrpSpPr/>
          <p:nvPr/>
        </p:nvGrpSpPr>
        <p:grpSpPr>
          <a:xfrm>
            <a:off x="-365762" y="1724725"/>
            <a:ext cx="3078300" cy="1263050"/>
            <a:chOff x="234013" y="1771850"/>
            <a:chExt cx="3078300" cy="1263050"/>
          </a:xfrm>
        </p:grpSpPr>
        <p:sp>
          <p:nvSpPr>
            <p:cNvPr id="82" name="Google Shape;82;p15"/>
            <p:cNvSpPr txBox="1"/>
            <p:nvPr/>
          </p:nvSpPr>
          <p:spPr>
            <a:xfrm>
              <a:off x="234013" y="1771850"/>
              <a:ext cx="30783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4C458"/>
                  </a:solidFill>
                  <a:highlight>
                    <a:srgbClr val="02070E"/>
                  </a:highlight>
                  <a:latin typeface="Bebas Neue"/>
                  <a:ea typeface="Bebas Neue"/>
                  <a:cs typeface="Bebas Neue"/>
                  <a:sym typeface="Bebas Neue"/>
                </a:rPr>
                <a:t>Harry Reid</a:t>
              </a:r>
              <a:endParaRPr>
                <a:solidFill>
                  <a:srgbClr val="F4C458"/>
                </a:solidFill>
                <a:highlight>
                  <a:srgbClr val="02070E"/>
                </a:highlight>
                <a:latin typeface="Bebas Neue"/>
                <a:ea typeface="Bebas Neue"/>
                <a:cs typeface="Bebas Neue"/>
                <a:sym typeface="Bebas Neue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4C458"/>
                  </a:solidFill>
                  <a:highlight>
                    <a:srgbClr val="02070E"/>
                  </a:highlight>
                  <a:latin typeface="Bebas Neue"/>
                  <a:ea typeface="Bebas Neue"/>
                  <a:cs typeface="Bebas Neue"/>
                  <a:sym typeface="Bebas Neue"/>
                </a:rPr>
                <a:t>Senate Majority Leader, NV</a:t>
              </a:r>
              <a:endParaRPr>
                <a:solidFill>
                  <a:srgbClr val="F4C458"/>
                </a:solidFill>
                <a:highlight>
                  <a:srgbClr val="02070E"/>
                </a:highlight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  <p:sp>
          <p:nvSpPr>
            <p:cNvPr id="83" name="Google Shape;83;p15"/>
            <p:cNvSpPr txBox="1"/>
            <p:nvPr/>
          </p:nvSpPr>
          <p:spPr>
            <a:xfrm>
              <a:off x="653563" y="2219200"/>
              <a:ext cx="2239200" cy="81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lt1"/>
                  </a:solidFill>
                  <a:highlight>
                    <a:srgbClr val="00020F"/>
                  </a:highlight>
                  <a:latin typeface="Poppins"/>
                  <a:ea typeface="Poppins"/>
                  <a:cs typeface="Poppins"/>
                  <a:sym typeface="Poppins"/>
                </a:rPr>
                <a:t>Has been sounding the alarm on the need to find out what UFOs are since 2007.</a:t>
              </a:r>
              <a:endParaRPr sz="1000">
                <a:solidFill>
                  <a:schemeClr val="lt1"/>
                </a:solidFill>
                <a:highlight>
                  <a:srgbClr val="00020F"/>
                </a:highlight>
                <a:latin typeface="Poppins"/>
                <a:ea typeface="Poppins"/>
                <a:cs typeface="Poppins"/>
                <a:sym typeface="Poppins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84" name="Google Shape;84;p15"/>
          <p:cNvGrpSpPr/>
          <p:nvPr/>
        </p:nvGrpSpPr>
        <p:grpSpPr>
          <a:xfrm>
            <a:off x="5322738" y="1056218"/>
            <a:ext cx="2464813" cy="1918220"/>
            <a:chOff x="3544450" y="1177405"/>
            <a:chExt cx="2464813" cy="1918220"/>
          </a:xfrm>
        </p:grpSpPr>
        <p:pic>
          <p:nvPicPr>
            <p:cNvPr id="85" name="Google Shape;85;p15"/>
            <p:cNvPicPr preferRelativeResize="0"/>
            <p:nvPr/>
          </p:nvPicPr>
          <p:blipFill rotWithShape="1">
            <a:blip r:embed="rId4">
              <a:alphaModFix/>
            </a:blip>
            <a:srcRect b="64508" l="44607" r="34077" t="0"/>
            <a:stretch/>
          </p:blipFill>
          <p:spPr>
            <a:xfrm>
              <a:off x="3991675" y="1177405"/>
              <a:ext cx="1224450" cy="114692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86" name="Google Shape;86;p15"/>
            <p:cNvGrpSpPr/>
            <p:nvPr/>
          </p:nvGrpSpPr>
          <p:grpSpPr>
            <a:xfrm>
              <a:off x="3544450" y="1876275"/>
              <a:ext cx="2464813" cy="1219350"/>
              <a:chOff x="4740675" y="3135925"/>
              <a:chExt cx="2464813" cy="1219350"/>
            </a:xfrm>
          </p:grpSpPr>
          <p:sp>
            <p:nvSpPr>
              <p:cNvPr id="87" name="Google Shape;87;p15"/>
              <p:cNvSpPr txBox="1"/>
              <p:nvPr/>
            </p:nvSpPr>
            <p:spPr>
              <a:xfrm>
                <a:off x="4740688" y="3554875"/>
                <a:ext cx="2464800" cy="80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>
                    <a:solidFill>
                      <a:schemeClr val="lt1"/>
                    </a:solidFill>
                    <a:highlight>
                      <a:srgbClr val="02070D"/>
                    </a:highlight>
                    <a:latin typeface="Poppins"/>
                    <a:ea typeface="Poppins"/>
                    <a:cs typeface="Poppins"/>
                    <a:sym typeface="Poppins"/>
                  </a:rPr>
                  <a:t>Testified in D.C. in 2014 that </a:t>
                </a:r>
                <a:r>
                  <a:rPr b="1" i="1" lang="en" sz="1000">
                    <a:solidFill>
                      <a:schemeClr val="lt1"/>
                    </a:solidFill>
                    <a:highlight>
                      <a:srgbClr val="02070D"/>
                    </a:highlight>
                    <a:latin typeface="Poppins"/>
                    <a:ea typeface="Poppins"/>
                    <a:cs typeface="Poppins"/>
                    <a:sym typeface="Poppins"/>
                  </a:rPr>
                  <a:t>“aliens are living among us”</a:t>
                </a:r>
                <a:r>
                  <a:rPr lang="en" sz="1000">
                    <a:solidFill>
                      <a:schemeClr val="lt1"/>
                    </a:solidFill>
                    <a:highlight>
                      <a:srgbClr val="02070D"/>
                    </a:highlight>
                    <a:latin typeface="Poppins"/>
                    <a:ea typeface="Poppins"/>
                    <a:cs typeface="Poppins"/>
                    <a:sym typeface="Poppins"/>
                  </a:rPr>
                  <a:t> and “</a:t>
                </a:r>
                <a:r>
                  <a:rPr b="1" i="1" lang="en" sz="1000">
                    <a:solidFill>
                      <a:schemeClr val="lt1"/>
                    </a:solidFill>
                    <a:highlight>
                      <a:srgbClr val="02070D"/>
                    </a:highlight>
                    <a:latin typeface="Poppins"/>
                    <a:ea typeface="Poppins"/>
                    <a:cs typeface="Poppins"/>
                    <a:sym typeface="Poppins"/>
                  </a:rPr>
                  <a:t>working with the U.S. government,”</a:t>
                </a:r>
                <a:r>
                  <a:rPr lang="en" sz="1000">
                    <a:solidFill>
                      <a:schemeClr val="lt1"/>
                    </a:solidFill>
                    <a:highlight>
                      <a:srgbClr val="02070D"/>
                    </a:highlight>
                    <a:latin typeface="Poppins"/>
                    <a:ea typeface="Poppins"/>
                    <a:cs typeface="Poppins"/>
                    <a:sym typeface="Poppins"/>
                  </a:rPr>
                  <a:t> among other bombshells.</a:t>
                </a:r>
                <a:endParaRPr sz="1000">
                  <a:solidFill>
                    <a:schemeClr val="lt1"/>
                  </a:solidFill>
                  <a:highlight>
                    <a:srgbClr val="02070D"/>
                  </a:highlight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  <p:sp>
            <p:nvSpPr>
              <p:cNvPr id="88" name="Google Shape;88;p15"/>
              <p:cNvSpPr txBox="1"/>
              <p:nvPr/>
            </p:nvSpPr>
            <p:spPr>
              <a:xfrm>
                <a:off x="4740675" y="3135925"/>
                <a:ext cx="2386500" cy="615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rgbClr val="F1C259"/>
                    </a:solidFill>
                    <a:highlight>
                      <a:srgbClr val="02070E"/>
                    </a:highlight>
                    <a:latin typeface="Bebas Neue"/>
                    <a:ea typeface="Bebas Neue"/>
                    <a:cs typeface="Bebas Neue"/>
                    <a:sym typeface="Bebas Neue"/>
                  </a:rPr>
                  <a:t> Paul Hellyer, Canada's </a:t>
                </a:r>
                <a:endParaRPr>
                  <a:solidFill>
                    <a:srgbClr val="F1C259"/>
                  </a:solidFill>
                  <a:highlight>
                    <a:srgbClr val="02070E"/>
                  </a:highlight>
                  <a:latin typeface="Bebas Neue"/>
                  <a:ea typeface="Bebas Neue"/>
                  <a:cs typeface="Bebas Neue"/>
                  <a:sym typeface="Bebas Neue"/>
                </a:endParaRPr>
              </a:p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rgbClr val="F1C259"/>
                    </a:solidFill>
                    <a:highlight>
                      <a:srgbClr val="02070E"/>
                    </a:highlight>
                    <a:latin typeface="Bebas Neue"/>
                    <a:ea typeface="Bebas Neue"/>
                    <a:cs typeface="Bebas Neue"/>
                    <a:sym typeface="Bebas Neue"/>
                  </a:rPr>
                  <a:t>former minister of Defence</a:t>
                </a:r>
                <a:endParaRPr>
                  <a:solidFill>
                    <a:srgbClr val="F1C259"/>
                  </a:solidFill>
                  <a:highlight>
                    <a:srgbClr val="02070E"/>
                  </a:highlight>
                  <a:latin typeface="Bebas Neue"/>
                  <a:ea typeface="Bebas Neue"/>
                  <a:cs typeface="Bebas Neue"/>
                  <a:sym typeface="Bebas Neue"/>
                </a:endParaRPr>
              </a:p>
            </p:txBody>
          </p:sp>
        </p:grpSp>
      </p:grpSp>
      <p:grpSp>
        <p:nvGrpSpPr>
          <p:cNvPr id="89" name="Google Shape;89;p15"/>
          <p:cNvGrpSpPr/>
          <p:nvPr/>
        </p:nvGrpSpPr>
        <p:grpSpPr>
          <a:xfrm>
            <a:off x="6248700" y="2867112"/>
            <a:ext cx="2656800" cy="2063750"/>
            <a:chOff x="6202200" y="3040150"/>
            <a:chExt cx="2656800" cy="2063750"/>
          </a:xfrm>
        </p:grpSpPr>
        <p:pic>
          <p:nvPicPr>
            <p:cNvPr id="90" name="Google Shape;90;p15"/>
            <p:cNvPicPr preferRelativeResize="0"/>
            <p:nvPr/>
          </p:nvPicPr>
          <p:blipFill rotWithShape="1">
            <a:blip r:embed="rId4">
              <a:alphaModFix/>
            </a:blip>
            <a:srcRect b="11279" l="41722" r="36963" t="48207"/>
            <a:stretch/>
          </p:blipFill>
          <p:spPr>
            <a:xfrm>
              <a:off x="6918375" y="3040150"/>
              <a:ext cx="1224450" cy="130925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91" name="Google Shape;91;p15"/>
            <p:cNvGrpSpPr/>
            <p:nvPr/>
          </p:nvGrpSpPr>
          <p:grpSpPr>
            <a:xfrm>
              <a:off x="6202200" y="3845825"/>
              <a:ext cx="2656800" cy="1258075"/>
              <a:chOff x="6146550" y="451900"/>
              <a:chExt cx="2656800" cy="1258075"/>
            </a:xfrm>
          </p:grpSpPr>
          <p:sp>
            <p:nvSpPr>
              <p:cNvPr id="92" name="Google Shape;92;p15"/>
              <p:cNvSpPr txBox="1"/>
              <p:nvPr/>
            </p:nvSpPr>
            <p:spPr>
              <a:xfrm>
                <a:off x="6483750" y="909575"/>
                <a:ext cx="2319600" cy="80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>
                    <a:solidFill>
                      <a:schemeClr val="lt1"/>
                    </a:solidFill>
                    <a:highlight>
                      <a:srgbClr val="00020F"/>
                    </a:highlight>
                    <a:latin typeface="Poppins"/>
                    <a:ea typeface="Poppins"/>
                    <a:cs typeface="Poppins"/>
                    <a:sym typeface="Poppins"/>
                  </a:rPr>
                  <a:t>Where his duties included </a:t>
                </a:r>
                <a:r>
                  <a:rPr b="1" lang="en" sz="1000">
                    <a:solidFill>
                      <a:schemeClr val="lt1"/>
                    </a:solidFill>
                    <a:highlight>
                      <a:srgbClr val="00020F"/>
                    </a:highlight>
                    <a:latin typeface="Poppins"/>
                    <a:ea typeface="Poppins"/>
                    <a:cs typeface="Poppins"/>
                    <a:sym typeface="Poppins"/>
                  </a:rPr>
                  <a:t>investigating reports of UFO</a:t>
                </a:r>
                <a:r>
                  <a:rPr lang="en" sz="1000">
                    <a:solidFill>
                      <a:schemeClr val="lt1"/>
                    </a:solidFill>
                    <a:highlight>
                      <a:srgbClr val="00020F"/>
                    </a:highlight>
                    <a:latin typeface="Poppins"/>
                    <a:ea typeface="Poppins"/>
                    <a:cs typeface="Poppins"/>
                    <a:sym typeface="Poppins"/>
                  </a:rPr>
                  <a:t> sightings. Sounding the alarm since he left in 2006.</a:t>
                </a:r>
                <a:endParaRPr b="1" sz="900">
                  <a:solidFill>
                    <a:schemeClr val="lt1"/>
                  </a:solidFill>
                  <a:highlight>
                    <a:srgbClr val="00020F"/>
                  </a:highlight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  <p:sp>
            <p:nvSpPr>
              <p:cNvPr id="93" name="Google Shape;93;p15"/>
              <p:cNvSpPr txBox="1"/>
              <p:nvPr/>
            </p:nvSpPr>
            <p:spPr>
              <a:xfrm>
                <a:off x="6146550" y="451900"/>
                <a:ext cx="2656800" cy="615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rgbClr val="F4C458"/>
                    </a:solidFill>
                    <a:highlight>
                      <a:srgbClr val="02070E"/>
                    </a:highlight>
                    <a:latin typeface="Bebas Neue"/>
                    <a:ea typeface="Bebas Neue"/>
                    <a:cs typeface="Bebas Neue"/>
                    <a:sym typeface="Bebas Neue"/>
                  </a:rPr>
                  <a:t>Nick Pope, Former officer, </a:t>
                </a:r>
                <a:endParaRPr>
                  <a:solidFill>
                    <a:srgbClr val="F4C458"/>
                  </a:solidFill>
                  <a:highlight>
                    <a:srgbClr val="02070E"/>
                  </a:highlight>
                  <a:latin typeface="Bebas Neue"/>
                  <a:ea typeface="Bebas Neue"/>
                  <a:cs typeface="Bebas Neue"/>
                  <a:sym typeface="Bebas Neue"/>
                </a:endParaRPr>
              </a:p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rgbClr val="F4C458"/>
                    </a:solidFill>
                    <a:highlight>
                      <a:srgbClr val="02070E"/>
                    </a:highlight>
                    <a:latin typeface="Bebas Neue"/>
                    <a:ea typeface="Bebas Neue"/>
                    <a:cs typeface="Bebas Neue"/>
                    <a:sym typeface="Bebas Neue"/>
                  </a:rPr>
                  <a:t>British Ministry of Defence</a:t>
                </a:r>
                <a:endParaRPr>
                  <a:solidFill>
                    <a:srgbClr val="F4C458"/>
                  </a:solidFill>
                  <a:highlight>
                    <a:srgbClr val="02070E"/>
                  </a:highlight>
                  <a:latin typeface="Bebas Neue"/>
                  <a:ea typeface="Bebas Neue"/>
                  <a:cs typeface="Bebas Neue"/>
                  <a:sym typeface="Bebas Neue"/>
                </a:endParaRPr>
              </a:p>
            </p:txBody>
          </p:sp>
        </p:grpSp>
      </p:grpSp>
      <p:grpSp>
        <p:nvGrpSpPr>
          <p:cNvPr id="94" name="Google Shape;94;p15"/>
          <p:cNvGrpSpPr/>
          <p:nvPr/>
        </p:nvGrpSpPr>
        <p:grpSpPr>
          <a:xfrm>
            <a:off x="2461825" y="1220846"/>
            <a:ext cx="2656800" cy="1753592"/>
            <a:chOff x="6105425" y="630583"/>
            <a:chExt cx="2656800" cy="1753592"/>
          </a:xfrm>
        </p:grpSpPr>
        <p:pic>
          <p:nvPicPr>
            <p:cNvPr id="95" name="Google Shape;95;p15"/>
            <p:cNvPicPr preferRelativeResize="0"/>
            <p:nvPr/>
          </p:nvPicPr>
          <p:blipFill rotWithShape="1">
            <a:blip r:embed="rId4">
              <a:alphaModFix/>
            </a:blip>
            <a:srcRect b="64238" l="70227" r="603" t="0"/>
            <a:stretch/>
          </p:blipFill>
          <p:spPr>
            <a:xfrm>
              <a:off x="6481799" y="630583"/>
              <a:ext cx="1583124" cy="109178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6" name="Google Shape;96;p15"/>
            <p:cNvSpPr txBox="1"/>
            <p:nvPr/>
          </p:nvSpPr>
          <p:spPr>
            <a:xfrm>
              <a:off x="6361925" y="1722375"/>
              <a:ext cx="2143800" cy="66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lt1"/>
                  </a:solidFill>
                  <a:highlight>
                    <a:srgbClr val="00020F"/>
                  </a:highlight>
                  <a:latin typeface="Poppins"/>
                  <a:ea typeface="Poppins"/>
                  <a:cs typeface="Poppins"/>
                  <a:sym typeface="Poppins"/>
                </a:rPr>
                <a:t>Testified the</a:t>
              </a:r>
              <a:r>
                <a:rPr i="1" lang="en" sz="1100">
                  <a:solidFill>
                    <a:schemeClr val="lt1"/>
                  </a:solidFill>
                  <a:highlight>
                    <a:srgbClr val="00020F"/>
                  </a:highlight>
                  <a:latin typeface="Poppins"/>
                  <a:ea typeface="Poppins"/>
                  <a:cs typeface="Poppins"/>
                  <a:sym typeface="Poppins"/>
                </a:rPr>
                <a:t> </a:t>
              </a:r>
              <a:r>
                <a:rPr b="1" i="1" lang="en" sz="1000">
                  <a:solidFill>
                    <a:schemeClr val="lt1"/>
                  </a:solidFill>
                  <a:highlight>
                    <a:srgbClr val="00020F"/>
                  </a:highlight>
                  <a:latin typeface="Poppins"/>
                  <a:ea typeface="Poppins"/>
                  <a:cs typeface="Poppins"/>
                  <a:sym typeface="Poppins"/>
                </a:rPr>
                <a:t>“U.S. government has evidence of "non-human" biologics.”</a:t>
              </a:r>
              <a:endParaRPr b="1" i="1" sz="1000">
                <a:solidFill>
                  <a:schemeClr val="lt1"/>
                </a:solidFill>
                <a:highlight>
                  <a:srgbClr val="00020F"/>
                </a:highlight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97" name="Google Shape;97;p15"/>
            <p:cNvSpPr txBox="1"/>
            <p:nvPr/>
          </p:nvSpPr>
          <p:spPr>
            <a:xfrm>
              <a:off x="6105425" y="1260675"/>
              <a:ext cx="26568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4C458"/>
                  </a:solidFill>
                  <a:highlight>
                    <a:srgbClr val="02070E"/>
                  </a:highlight>
                  <a:latin typeface="Bebas Neue"/>
                  <a:ea typeface="Bebas Neue"/>
                  <a:cs typeface="Bebas Neue"/>
                  <a:sym typeface="Bebas Neue"/>
                </a:rPr>
                <a:t>David Grush</a:t>
              </a:r>
              <a:endParaRPr>
                <a:solidFill>
                  <a:srgbClr val="F4C458"/>
                </a:solidFill>
                <a:highlight>
                  <a:srgbClr val="02070E"/>
                </a:highlight>
                <a:latin typeface="Bebas Neue"/>
                <a:ea typeface="Bebas Neue"/>
                <a:cs typeface="Bebas Neue"/>
                <a:sym typeface="Bebas Neue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4C458"/>
                  </a:solidFill>
                  <a:highlight>
                    <a:srgbClr val="02070E"/>
                  </a:highlight>
                  <a:latin typeface="Bebas Neue"/>
                  <a:ea typeface="Bebas Neue"/>
                  <a:cs typeface="Bebas Neue"/>
                  <a:sym typeface="Bebas Neue"/>
                </a:rPr>
                <a:t>Former intelligence official </a:t>
              </a:r>
              <a:endParaRPr>
                <a:solidFill>
                  <a:srgbClr val="F4C458"/>
                </a:solidFill>
                <a:highlight>
                  <a:srgbClr val="02070E"/>
                </a:highlight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</p:grpSp>
      <p:pic>
        <p:nvPicPr>
          <p:cNvPr id="98" name="Google Shape;98;p15"/>
          <p:cNvPicPr preferRelativeResize="0"/>
          <p:nvPr/>
        </p:nvPicPr>
        <p:blipFill rotWithShape="1">
          <a:blip r:embed="rId5">
            <a:alphaModFix/>
          </a:blip>
          <a:srcRect b="51011" l="55078" r="0" t="0"/>
          <a:stretch/>
        </p:blipFill>
        <p:spPr>
          <a:xfrm>
            <a:off x="7787550" y="1389355"/>
            <a:ext cx="993501" cy="7222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6"/>
          <p:cNvPicPr preferRelativeResize="0"/>
          <p:nvPr/>
        </p:nvPicPr>
        <p:blipFill rotWithShape="1">
          <a:blip r:embed="rId4">
            <a:alphaModFix amt="55000"/>
          </a:blip>
          <a:srcRect b="10330" l="42007" r="38316" t="2856"/>
          <a:stretch/>
        </p:blipFill>
        <p:spPr>
          <a:xfrm flipH="1">
            <a:off x="3789885" y="1040050"/>
            <a:ext cx="1462927" cy="3636799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6"/>
          <p:cNvSpPr txBox="1"/>
          <p:nvPr/>
        </p:nvSpPr>
        <p:spPr>
          <a:xfrm>
            <a:off x="297275" y="1567350"/>
            <a:ext cx="3623700" cy="30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oppins Medium"/>
              <a:buChar char="●"/>
            </a:pPr>
            <a:r>
              <a:rPr lang="en" sz="10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As far back as 1459 B.C., humans have documented unknown, technological objects in the sky</a:t>
            </a:r>
            <a:endParaRPr sz="1000"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"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oppins Medium"/>
              <a:buChar char="●"/>
            </a:pPr>
            <a:r>
              <a:rPr lang="en" sz="10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Congressional, Pentagon and various intelligence agencies reports concluded some  are real, unknown objects </a:t>
            </a:r>
            <a:endParaRPr sz="1000"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"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oppins Medium"/>
              <a:buChar char="●"/>
            </a:pPr>
            <a:r>
              <a:rPr lang="en" sz="10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Sharing information on the basis of open data to answer a question that is clearly of great interest to the public, will enhance confidence in evidence-based knowledge</a:t>
            </a:r>
            <a:endParaRPr sz="1000"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"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oppins Medium"/>
              <a:buChar char="●"/>
            </a:pPr>
            <a:r>
              <a:rPr lang="en" sz="10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Provides the potential to learn so much, from technological advances to the meaning behind existence </a:t>
            </a:r>
            <a:endParaRPr sz="1000"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"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oppins Medium"/>
              <a:buChar char="●"/>
            </a:pPr>
            <a:r>
              <a:rPr lang="en" sz="10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NASA’s 2023 UAP Report noted that artificial intelligence and machine learning are essential for identifying rare occurrences, including UFOs</a:t>
            </a:r>
            <a:endParaRPr sz="1000"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06" name="Google Shape;106;p16"/>
          <p:cNvSpPr txBox="1"/>
          <p:nvPr/>
        </p:nvSpPr>
        <p:spPr>
          <a:xfrm>
            <a:off x="297275" y="1040050"/>
            <a:ext cx="2922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ED867A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Are We Alone?</a:t>
            </a:r>
            <a:endParaRPr sz="1800">
              <a:solidFill>
                <a:srgbClr val="ED867A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07" name="Google Shape;107;p16"/>
          <p:cNvSpPr txBox="1"/>
          <p:nvPr/>
        </p:nvSpPr>
        <p:spPr>
          <a:xfrm>
            <a:off x="297275" y="368950"/>
            <a:ext cx="6525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1C358"/>
                </a:solidFill>
                <a:latin typeface="Oswald"/>
                <a:ea typeface="Oswald"/>
                <a:cs typeface="Oswald"/>
                <a:sym typeface="Oswald"/>
              </a:rPr>
              <a:t>EXECUTIVE SUMMARY</a:t>
            </a:r>
            <a:endParaRPr sz="3600">
              <a:solidFill>
                <a:srgbClr val="F1C358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08" name="Google Shape;108;p16"/>
          <p:cNvSpPr txBox="1"/>
          <p:nvPr/>
        </p:nvSpPr>
        <p:spPr>
          <a:xfrm>
            <a:off x="4843475" y="625425"/>
            <a:ext cx="3810000" cy="184710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ED867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">
              <a:solidFill>
                <a:srgbClr val="010510"/>
              </a:solidFill>
              <a:latin typeface="Oswald Medium"/>
              <a:ea typeface="Oswald Medium"/>
              <a:cs typeface="Oswald Medium"/>
              <a:sym typeface="Oswald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10510"/>
                </a:solidFill>
                <a:latin typeface="Oswald Medium"/>
                <a:ea typeface="Oswald Medium"/>
                <a:cs typeface="Oswald Medium"/>
                <a:sym typeface="Oswald Medium"/>
              </a:rPr>
              <a:t>QUESTIONS</a:t>
            </a:r>
            <a:endParaRPr>
              <a:solidFill>
                <a:srgbClr val="010510"/>
              </a:solidFill>
              <a:latin typeface="Oswald Medium"/>
              <a:ea typeface="Oswald Medium"/>
              <a:cs typeface="Oswald Medium"/>
              <a:sym typeface="Oswald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1051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10510"/>
              </a:buClr>
              <a:buSzPts val="1200"/>
              <a:buFont typeface="Poppins Medium"/>
              <a:buChar char="●"/>
            </a:pPr>
            <a:r>
              <a:rPr lang="en" sz="1200">
                <a:solidFill>
                  <a:srgbClr val="01051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What can we learn about previously documented and recorded UFO sightings?</a:t>
            </a:r>
            <a:endParaRPr sz="1200">
              <a:solidFill>
                <a:srgbClr val="01051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">
              <a:solidFill>
                <a:srgbClr val="01051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">
              <a:solidFill>
                <a:srgbClr val="01051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10510"/>
              </a:buClr>
              <a:buSzPts val="1200"/>
              <a:buFont typeface="Poppins Medium"/>
              <a:buChar char="●"/>
            </a:pPr>
            <a:r>
              <a:rPr lang="en" sz="1200">
                <a:solidFill>
                  <a:srgbClr val="01051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What is the trend?</a:t>
            </a:r>
            <a:endParaRPr sz="1200">
              <a:solidFill>
                <a:srgbClr val="01051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">
              <a:solidFill>
                <a:srgbClr val="01051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10510"/>
              </a:buClr>
              <a:buSzPts val="1200"/>
              <a:buFont typeface="Poppins Medium"/>
              <a:buChar char="●"/>
            </a:pPr>
            <a:r>
              <a:rPr lang="en" sz="1200">
                <a:solidFill>
                  <a:srgbClr val="01051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How do we utilize the trend to predict future sightings?</a:t>
            </a:r>
            <a:endParaRPr sz="1200">
              <a:solidFill>
                <a:srgbClr val="01051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09" name="Google Shape;109;p16"/>
          <p:cNvSpPr txBox="1"/>
          <p:nvPr/>
        </p:nvSpPr>
        <p:spPr>
          <a:xfrm>
            <a:off x="4843475" y="2952750"/>
            <a:ext cx="3860700" cy="184710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F4C45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">
              <a:solidFill>
                <a:srgbClr val="010510"/>
              </a:solidFill>
              <a:latin typeface="Oswald Medium"/>
              <a:ea typeface="Oswald Medium"/>
              <a:cs typeface="Oswald Medium"/>
              <a:sym typeface="Oswald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10510"/>
                </a:solidFill>
                <a:latin typeface="Oswald Medium"/>
                <a:ea typeface="Oswald Medium"/>
                <a:cs typeface="Oswald Medium"/>
                <a:sym typeface="Oswald Medium"/>
              </a:rPr>
              <a:t>APPROACH</a:t>
            </a:r>
            <a:endParaRPr>
              <a:solidFill>
                <a:srgbClr val="010510"/>
              </a:solidFill>
              <a:latin typeface="Oswald Medium"/>
              <a:ea typeface="Oswald Medium"/>
              <a:cs typeface="Oswald Medium"/>
              <a:sym typeface="Oswald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1051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10510"/>
              </a:buClr>
              <a:buSzPts val="1200"/>
              <a:buFont typeface="Poppins Medium"/>
              <a:buChar char="●"/>
            </a:pPr>
            <a:r>
              <a:rPr lang="en" sz="1200">
                <a:solidFill>
                  <a:srgbClr val="01051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Divided and conquered based on everyone’s strengths</a:t>
            </a:r>
            <a:endParaRPr sz="1200">
              <a:solidFill>
                <a:srgbClr val="01051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10510"/>
              </a:buClr>
              <a:buSzPts val="1200"/>
              <a:buFont typeface="Poppins Medium"/>
              <a:buChar char="●"/>
            </a:pPr>
            <a:r>
              <a:rPr lang="en" sz="1200">
                <a:solidFill>
                  <a:srgbClr val="01051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Understood the raw data </a:t>
            </a:r>
            <a:endParaRPr sz="1200">
              <a:solidFill>
                <a:srgbClr val="01051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10510"/>
              </a:buClr>
              <a:buSzPts val="1200"/>
              <a:buFont typeface="Poppins Medium"/>
              <a:buChar char="●"/>
            </a:pPr>
            <a:r>
              <a:rPr lang="en" sz="1200">
                <a:solidFill>
                  <a:srgbClr val="01051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Identified key targets and sliced data as necessary</a:t>
            </a:r>
            <a:endParaRPr sz="1200">
              <a:solidFill>
                <a:srgbClr val="01051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10510"/>
              </a:buClr>
              <a:buSzPts val="1200"/>
              <a:buFont typeface="Poppins Medium"/>
              <a:buChar char="●"/>
            </a:pPr>
            <a:r>
              <a:rPr lang="en" sz="1200">
                <a:solidFill>
                  <a:srgbClr val="01051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Stayed open-minded and willing to go where no (hu)man has gone before</a:t>
            </a:r>
            <a:endParaRPr sz="1200">
              <a:solidFill>
                <a:srgbClr val="01051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5" name="Google Shape;115;p17"/>
          <p:cNvGrpSpPr/>
          <p:nvPr/>
        </p:nvGrpSpPr>
        <p:grpSpPr>
          <a:xfrm>
            <a:off x="412250" y="205700"/>
            <a:ext cx="3245400" cy="715100"/>
            <a:chOff x="555125" y="1291550"/>
            <a:chExt cx="3245400" cy="715100"/>
          </a:xfrm>
        </p:grpSpPr>
        <p:sp>
          <p:nvSpPr>
            <p:cNvPr id="116" name="Google Shape;116;p17"/>
            <p:cNvSpPr txBox="1"/>
            <p:nvPr/>
          </p:nvSpPr>
          <p:spPr>
            <a:xfrm>
              <a:off x="555125" y="1291550"/>
              <a:ext cx="29229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4C458"/>
                  </a:solidFill>
                  <a:latin typeface="Oswald SemiBold"/>
                  <a:ea typeface="Oswald SemiBold"/>
                  <a:cs typeface="Oswald SemiBold"/>
                  <a:sym typeface="Oswald SemiBold"/>
                </a:rPr>
                <a:t>1997 </a:t>
              </a:r>
              <a:r>
                <a:rPr lang="en">
                  <a:solidFill>
                    <a:srgbClr val="F4C458"/>
                  </a:solidFill>
                  <a:latin typeface="Oswald"/>
                  <a:ea typeface="Oswald"/>
                  <a:cs typeface="Oswald"/>
                  <a:sym typeface="Oswald"/>
                </a:rPr>
                <a:t>Phoenix, AZ Lights</a:t>
              </a:r>
              <a:endParaRPr>
                <a:solidFill>
                  <a:srgbClr val="F4C458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  <p:sp>
          <p:nvSpPr>
            <p:cNvPr id="117" name="Google Shape;117;p17"/>
            <p:cNvSpPr txBox="1"/>
            <p:nvPr/>
          </p:nvSpPr>
          <p:spPr>
            <a:xfrm>
              <a:off x="555125" y="1514050"/>
              <a:ext cx="32454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lt1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Hundreds of witnesses claimed to see "otherworldly" lights across AZ, NV and Mexico</a:t>
              </a:r>
              <a:endParaRPr sz="10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endParaRPr>
            </a:p>
          </p:txBody>
        </p:sp>
      </p:grpSp>
      <p:grpSp>
        <p:nvGrpSpPr>
          <p:cNvPr id="118" name="Google Shape;118;p17"/>
          <p:cNvGrpSpPr/>
          <p:nvPr/>
        </p:nvGrpSpPr>
        <p:grpSpPr>
          <a:xfrm>
            <a:off x="412250" y="824825"/>
            <a:ext cx="3340800" cy="869000"/>
            <a:chOff x="555125" y="1291550"/>
            <a:chExt cx="3340800" cy="869000"/>
          </a:xfrm>
        </p:grpSpPr>
        <p:sp>
          <p:nvSpPr>
            <p:cNvPr id="119" name="Google Shape;119;p17"/>
            <p:cNvSpPr txBox="1"/>
            <p:nvPr/>
          </p:nvSpPr>
          <p:spPr>
            <a:xfrm>
              <a:off x="555125" y="1291550"/>
              <a:ext cx="29229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4C458"/>
                  </a:solidFill>
                  <a:latin typeface="Oswald SemiBold"/>
                  <a:ea typeface="Oswald SemiBold"/>
                  <a:cs typeface="Oswald SemiBold"/>
                  <a:sym typeface="Oswald SemiBold"/>
                </a:rPr>
                <a:t>2001 </a:t>
              </a:r>
              <a:r>
                <a:rPr lang="en">
                  <a:solidFill>
                    <a:srgbClr val="F4C458"/>
                  </a:solidFill>
                  <a:latin typeface="Oswald"/>
                  <a:ea typeface="Oswald"/>
                  <a:cs typeface="Oswald"/>
                  <a:sym typeface="Oswald"/>
                </a:rPr>
                <a:t>New Jersey Turnpike</a:t>
              </a:r>
              <a:endParaRPr>
                <a:solidFill>
                  <a:srgbClr val="F4C458"/>
                </a:solidFill>
                <a:latin typeface="Oswald"/>
                <a:ea typeface="Oswald"/>
                <a:cs typeface="Oswald"/>
                <a:sym typeface="Oswal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4C458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  <p:sp>
          <p:nvSpPr>
            <p:cNvPr id="120" name="Google Shape;120;p17"/>
            <p:cNvSpPr txBox="1"/>
            <p:nvPr/>
          </p:nvSpPr>
          <p:spPr>
            <a:xfrm>
              <a:off x="555125" y="1514050"/>
              <a:ext cx="33408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lt1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Drivers marveled at the sight of strange orange and yellow lights in a V formation over NY and NJ</a:t>
              </a:r>
              <a:endParaRPr sz="10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endParaRPr>
            </a:p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endParaRPr>
            </a:p>
          </p:txBody>
        </p:sp>
      </p:grpSp>
      <p:grpSp>
        <p:nvGrpSpPr>
          <p:cNvPr id="121" name="Google Shape;121;p17"/>
          <p:cNvGrpSpPr/>
          <p:nvPr/>
        </p:nvGrpSpPr>
        <p:grpSpPr>
          <a:xfrm>
            <a:off x="412250" y="1443950"/>
            <a:ext cx="3245400" cy="715100"/>
            <a:chOff x="555125" y="1291550"/>
            <a:chExt cx="3245400" cy="715100"/>
          </a:xfrm>
        </p:grpSpPr>
        <p:sp>
          <p:nvSpPr>
            <p:cNvPr id="122" name="Google Shape;122;p17"/>
            <p:cNvSpPr txBox="1"/>
            <p:nvPr/>
          </p:nvSpPr>
          <p:spPr>
            <a:xfrm>
              <a:off x="555125" y="1291550"/>
              <a:ext cx="29229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4C458"/>
                  </a:solidFill>
                  <a:latin typeface="Oswald SemiBold"/>
                  <a:ea typeface="Oswald SemiBold"/>
                  <a:cs typeface="Oswald SemiBold"/>
                  <a:sym typeface="Oswald SemiBold"/>
                </a:rPr>
                <a:t>2004 </a:t>
              </a:r>
              <a:r>
                <a:rPr lang="en">
                  <a:solidFill>
                    <a:srgbClr val="F4C458"/>
                  </a:solidFill>
                  <a:latin typeface="Oswald"/>
                  <a:ea typeface="Oswald"/>
                  <a:cs typeface="Oswald"/>
                  <a:sym typeface="Oswald"/>
                </a:rPr>
                <a:t>San Diego, CA USS Nimitz</a:t>
              </a:r>
              <a:endParaRPr>
                <a:solidFill>
                  <a:srgbClr val="F4C458"/>
                </a:solidFill>
                <a:latin typeface="Oswald"/>
                <a:ea typeface="Oswald"/>
                <a:cs typeface="Oswald"/>
                <a:sym typeface="Oswal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4C458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  <p:sp>
          <p:nvSpPr>
            <p:cNvPr id="123" name="Google Shape;123;p17"/>
            <p:cNvSpPr txBox="1"/>
            <p:nvPr/>
          </p:nvSpPr>
          <p:spPr>
            <a:xfrm>
              <a:off x="555125" y="1514050"/>
              <a:ext cx="32454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lt1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Carrier strike group tracked objects at 80,000 ft high plummet to hover right above the Pacific</a:t>
              </a:r>
              <a:endParaRPr sz="10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endParaRPr>
            </a:p>
          </p:txBody>
        </p:sp>
      </p:grpSp>
      <p:grpSp>
        <p:nvGrpSpPr>
          <p:cNvPr id="124" name="Google Shape;124;p17"/>
          <p:cNvGrpSpPr/>
          <p:nvPr/>
        </p:nvGrpSpPr>
        <p:grpSpPr>
          <a:xfrm>
            <a:off x="412250" y="2084350"/>
            <a:ext cx="3245400" cy="869000"/>
            <a:chOff x="555125" y="1291550"/>
            <a:chExt cx="3245400" cy="869000"/>
          </a:xfrm>
        </p:grpSpPr>
        <p:sp>
          <p:nvSpPr>
            <p:cNvPr id="125" name="Google Shape;125;p17"/>
            <p:cNvSpPr txBox="1"/>
            <p:nvPr/>
          </p:nvSpPr>
          <p:spPr>
            <a:xfrm>
              <a:off x="555125" y="1291550"/>
              <a:ext cx="29229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4C458"/>
                  </a:solidFill>
                  <a:latin typeface="Oswald SemiBold"/>
                  <a:ea typeface="Oswald SemiBold"/>
                  <a:cs typeface="Oswald SemiBold"/>
                  <a:sym typeface="Oswald SemiBold"/>
                </a:rPr>
                <a:t>2006 </a:t>
              </a:r>
              <a:r>
                <a:rPr lang="en">
                  <a:solidFill>
                    <a:srgbClr val="F4C458"/>
                  </a:solidFill>
                  <a:latin typeface="Oswald"/>
                  <a:ea typeface="Oswald"/>
                  <a:cs typeface="Oswald"/>
                  <a:sym typeface="Oswald"/>
                </a:rPr>
                <a:t>Chicago, IL O'Hare Airport</a:t>
              </a:r>
              <a:endParaRPr>
                <a:solidFill>
                  <a:srgbClr val="F4C458"/>
                </a:solidFill>
                <a:latin typeface="Oswald"/>
                <a:ea typeface="Oswald"/>
                <a:cs typeface="Oswald"/>
                <a:sym typeface="Oswal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4C458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  <p:sp>
          <p:nvSpPr>
            <p:cNvPr id="126" name="Google Shape;126;p17"/>
            <p:cNvSpPr txBox="1"/>
            <p:nvPr/>
          </p:nvSpPr>
          <p:spPr>
            <a:xfrm>
              <a:off x="555125" y="1514050"/>
              <a:ext cx="32454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lt1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UFO sighting witnessed by 12 United Airlines employees outside and above the airport </a:t>
              </a:r>
              <a:endParaRPr sz="10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endParaRPr>
            </a:p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endParaRPr>
            </a:p>
          </p:txBody>
        </p:sp>
      </p:grpSp>
      <p:grpSp>
        <p:nvGrpSpPr>
          <p:cNvPr id="127" name="Google Shape;127;p17"/>
          <p:cNvGrpSpPr/>
          <p:nvPr/>
        </p:nvGrpSpPr>
        <p:grpSpPr>
          <a:xfrm>
            <a:off x="412250" y="2703475"/>
            <a:ext cx="3721485" cy="1022900"/>
            <a:chOff x="555125" y="1291550"/>
            <a:chExt cx="3445500" cy="1022900"/>
          </a:xfrm>
        </p:grpSpPr>
        <p:sp>
          <p:nvSpPr>
            <p:cNvPr id="128" name="Google Shape;128;p17"/>
            <p:cNvSpPr txBox="1"/>
            <p:nvPr/>
          </p:nvSpPr>
          <p:spPr>
            <a:xfrm>
              <a:off x="555125" y="1291550"/>
              <a:ext cx="2922900" cy="83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4C458"/>
                  </a:solidFill>
                  <a:latin typeface="Oswald SemiBold"/>
                  <a:ea typeface="Oswald SemiBold"/>
                  <a:cs typeface="Oswald SemiBold"/>
                  <a:sym typeface="Oswald SemiBold"/>
                </a:rPr>
                <a:t>2008 </a:t>
              </a:r>
              <a:r>
                <a:rPr lang="en">
                  <a:solidFill>
                    <a:srgbClr val="F4C458"/>
                  </a:solidFill>
                  <a:latin typeface="Oswald"/>
                  <a:ea typeface="Oswald"/>
                  <a:cs typeface="Oswald"/>
                  <a:sym typeface="Oswald"/>
                </a:rPr>
                <a:t>Stephenville, TX Sightings</a:t>
              </a:r>
              <a:endParaRPr>
                <a:solidFill>
                  <a:srgbClr val="F4C458"/>
                </a:solidFill>
                <a:latin typeface="Oswald"/>
                <a:ea typeface="Oswald"/>
                <a:cs typeface="Oswald"/>
                <a:sym typeface="Oswal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4C458"/>
                </a:solidFill>
                <a:latin typeface="Oswald"/>
                <a:ea typeface="Oswald"/>
                <a:cs typeface="Oswald"/>
                <a:sym typeface="Oswal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4C458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  <p:sp>
          <p:nvSpPr>
            <p:cNvPr id="129" name="Google Shape;129;p17"/>
            <p:cNvSpPr txBox="1"/>
            <p:nvPr/>
          </p:nvSpPr>
          <p:spPr>
            <a:xfrm>
              <a:off x="555125" y="1514050"/>
              <a:ext cx="3445500" cy="80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lt1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Reported white lights in a single horizontal arc, then in vertical parallel lines a mile long traveling 3,000 mph</a:t>
              </a:r>
              <a:endParaRPr sz="10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endParaRPr>
            </a:p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endParaRPr>
            </a:p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endParaRPr>
            </a:p>
          </p:txBody>
        </p:sp>
      </p:grpSp>
      <p:grpSp>
        <p:nvGrpSpPr>
          <p:cNvPr id="130" name="Google Shape;130;p17"/>
          <p:cNvGrpSpPr/>
          <p:nvPr/>
        </p:nvGrpSpPr>
        <p:grpSpPr>
          <a:xfrm>
            <a:off x="412250" y="3322600"/>
            <a:ext cx="3721415" cy="1022900"/>
            <a:chOff x="555125" y="1291550"/>
            <a:chExt cx="3140700" cy="1022900"/>
          </a:xfrm>
        </p:grpSpPr>
        <p:sp>
          <p:nvSpPr>
            <p:cNvPr id="131" name="Google Shape;131;p17"/>
            <p:cNvSpPr txBox="1"/>
            <p:nvPr/>
          </p:nvSpPr>
          <p:spPr>
            <a:xfrm>
              <a:off x="555125" y="1291550"/>
              <a:ext cx="29229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4C458"/>
                  </a:solidFill>
                  <a:latin typeface="Oswald SemiBold"/>
                  <a:ea typeface="Oswald SemiBold"/>
                  <a:cs typeface="Oswald SemiBold"/>
                  <a:sym typeface="Oswald SemiBold"/>
                </a:rPr>
                <a:t>2010 </a:t>
              </a:r>
              <a:r>
                <a:rPr lang="en">
                  <a:solidFill>
                    <a:srgbClr val="F4C458"/>
                  </a:solidFill>
                  <a:latin typeface="Oswald"/>
                  <a:ea typeface="Oswald"/>
                  <a:cs typeface="Oswald"/>
                  <a:sym typeface="Oswald"/>
                </a:rPr>
                <a:t>Washington, DC</a:t>
              </a:r>
              <a:endParaRPr>
                <a:solidFill>
                  <a:srgbClr val="F4C458"/>
                </a:solidFill>
                <a:latin typeface="Oswald"/>
                <a:ea typeface="Oswald"/>
                <a:cs typeface="Oswald"/>
                <a:sym typeface="Oswal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4C458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  <p:sp>
          <p:nvSpPr>
            <p:cNvPr id="132" name="Google Shape;132;p17"/>
            <p:cNvSpPr txBox="1"/>
            <p:nvPr/>
          </p:nvSpPr>
          <p:spPr>
            <a:xfrm>
              <a:off x="555125" y="1514050"/>
              <a:ext cx="3140700" cy="80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lt1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Missile launch officers saw UFOs hovered over launch sites send beams of light into silos holding nuclear missiles, sometimes disabled or briefly activated them</a:t>
              </a:r>
              <a:endParaRPr sz="10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endParaRPr>
            </a:p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endParaRPr>
            </a:p>
          </p:txBody>
        </p:sp>
      </p:grpSp>
      <p:grpSp>
        <p:nvGrpSpPr>
          <p:cNvPr id="133" name="Google Shape;133;p17"/>
          <p:cNvGrpSpPr/>
          <p:nvPr/>
        </p:nvGrpSpPr>
        <p:grpSpPr>
          <a:xfrm>
            <a:off x="412250" y="4084600"/>
            <a:ext cx="3721415" cy="869000"/>
            <a:chOff x="555125" y="1291550"/>
            <a:chExt cx="3140700" cy="869000"/>
          </a:xfrm>
        </p:grpSpPr>
        <p:sp>
          <p:nvSpPr>
            <p:cNvPr id="134" name="Google Shape;134;p17"/>
            <p:cNvSpPr txBox="1"/>
            <p:nvPr/>
          </p:nvSpPr>
          <p:spPr>
            <a:xfrm>
              <a:off x="555125" y="1291550"/>
              <a:ext cx="2922900" cy="83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4C458"/>
                  </a:solidFill>
                  <a:latin typeface="Oswald SemiBold"/>
                  <a:ea typeface="Oswald SemiBold"/>
                  <a:cs typeface="Oswald SemiBold"/>
                  <a:sym typeface="Oswald SemiBold"/>
                </a:rPr>
                <a:t>2011 </a:t>
              </a:r>
              <a:r>
                <a:rPr lang="en">
                  <a:solidFill>
                    <a:srgbClr val="F4C458"/>
                  </a:solidFill>
                  <a:latin typeface="Oswald"/>
                  <a:ea typeface="Oswald"/>
                  <a:cs typeface="Oswald"/>
                  <a:sym typeface="Oswald"/>
                </a:rPr>
                <a:t>Lafayette, CO Sightings</a:t>
              </a:r>
              <a:endParaRPr>
                <a:solidFill>
                  <a:srgbClr val="F4C458"/>
                </a:solidFill>
                <a:latin typeface="Oswald"/>
                <a:ea typeface="Oswald"/>
                <a:cs typeface="Oswald"/>
                <a:sym typeface="Oswal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4C458"/>
                </a:solidFill>
                <a:latin typeface="Oswald"/>
                <a:ea typeface="Oswald"/>
                <a:cs typeface="Oswald"/>
                <a:sym typeface="Oswal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4C458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  <p:sp>
          <p:nvSpPr>
            <p:cNvPr id="135" name="Google Shape;135;p17"/>
            <p:cNvSpPr txBox="1"/>
            <p:nvPr/>
          </p:nvSpPr>
          <p:spPr>
            <a:xfrm>
              <a:off x="555125" y="1514050"/>
              <a:ext cx="31407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lt1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Residents saw a strange triangular formation of lights hovering above Lafayette that looked like tiny, bright alien ships. No sound was reported</a:t>
              </a:r>
              <a:endParaRPr sz="10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endParaRPr>
            </a:p>
          </p:txBody>
        </p:sp>
      </p:grpSp>
      <p:pic>
        <p:nvPicPr>
          <p:cNvPr id="136" name="Google Shape;13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00515" y="1693826"/>
            <a:ext cx="5708234" cy="3210925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17"/>
          <p:cNvSpPr txBox="1"/>
          <p:nvPr/>
        </p:nvSpPr>
        <p:spPr>
          <a:xfrm>
            <a:off x="3800525" y="390125"/>
            <a:ext cx="49215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CREDIBLE UFO SIGHTINGS </a:t>
            </a:r>
            <a:endParaRPr sz="31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38" name="Google Shape;138;p17"/>
          <p:cNvSpPr/>
          <p:nvPr/>
        </p:nvSpPr>
        <p:spPr>
          <a:xfrm>
            <a:off x="7218900" y="2485950"/>
            <a:ext cx="293100" cy="390600"/>
          </a:xfrm>
          <a:prstGeom prst="mathMultiply">
            <a:avLst>
              <a:gd fmla="val 23520" name="adj1"/>
            </a:avLst>
          </a:prstGeom>
          <a:solidFill>
            <a:srgbClr val="00FF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7"/>
          <p:cNvSpPr/>
          <p:nvPr/>
        </p:nvSpPr>
        <p:spPr>
          <a:xfrm>
            <a:off x="6391325" y="3638750"/>
            <a:ext cx="293100" cy="390600"/>
          </a:xfrm>
          <a:prstGeom prst="mathMultiply">
            <a:avLst>
              <a:gd fmla="val 23520" name="adj1"/>
            </a:avLst>
          </a:prstGeom>
          <a:solidFill>
            <a:srgbClr val="00FF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17"/>
          <p:cNvSpPr/>
          <p:nvPr/>
        </p:nvSpPr>
        <p:spPr>
          <a:xfrm>
            <a:off x="5029350" y="3322600"/>
            <a:ext cx="293100" cy="390600"/>
          </a:xfrm>
          <a:prstGeom prst="mathMultiply">
            <a:avLst>
              <a:gd fmla="val 23520" name="adj1"/>
            </a:avLst>
          </a:prstGeom>
          <a:solidFill>
            <a:srgbClr val="00FF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17"/>
          <p:cNvSpPr/>
          <p:nvPr/>
        </p:nvSpPr>
        <p:spPr>
          <a:xfrm>
            <a:off x="4511175" y="3103988"/>
            <a:ext cx="293100" cy="390600"/>
          </a:xfrm>
          <a:prstGeom prst="mathMultiply">
            <a:avLst>
              <a:gd fmla="val 23520" name="adj1"/>
            </a:avLst>
          </a:prstGeom>
          <a:solidFill>
            <a:srgbClr val="00FF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17"/>
          <p:cNvSpPr/>
          <p:nvPr/>
        </p:nvSpPr>
        <p:spPr>
          <a:xfrm>
            <a:off x="5884325" y="2714150"/>
            <a:ext cx="293100" cy="390600"/>
          </a:xfrm>
          <a:prstGeom prst="mathMultiply">
            <a:avLst>
              <a:gd fmla="val 23520" name="adj1"/>
            </a:avLst>
          </a:prstGeom>
          <a:solidFill>
            <a:srgbClr val="00FF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17"/>
          <p:cNvSpPr/>
          <p:nvPr/>
        </p:nvSpPr>
        <p:spPr>
          <a:xfrm>
            <a:off x="8096300" y="2247750"/>
            <a:ext cx="293100" cy="390600"/>
          </a:xfrm>
          <a:prstGeom prst="mathMultiply">
            <a:avLst>
              <a:gd fmla="val 23520" name="adj1"/>
            </a:avLst>
          </a:prstGeom>
          <a:solidFill>
            <a:srgbClr val="00FF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17"/>
          <p:cNvSpPr/>
          <p:nvPr/>
        </p:nvSpPr>
        <p:spPr>
          <a:xfrm>
            <a:off x="8096300" y="2571750"/>
            <a:ext cx="293100" cy="390600"/>
          </a:xfrm>
          <a:prstGeom prst="mathMultiply">
            <a:avLst>
              <a:gd fmla="val 23520" name="adj1"/>
            </a:avLst>
          </a:prstGeom>
          <a:solidFill>
            <a:srgbClr val="00FF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18"/>
          <p:cNvSpPr txBox="1"/>
          <p:nvPr/>
        </p:nvSpPr>
        <p:spPr>
          <a:xfrm>
            <a:off x="2328475" y="2240850"/>
            <a:ext cx="49215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DATA</a:t>
            </a:r>
            <a:endParaRPr sz="31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19"/>
          <p:cNvSpPr txBox="1"/>
          <p:nvPr/>
        </p:nvSpPr>
        <p:spPr>
          <a:xfrm>
            <a:off x="328050" y="1256025"/>
            <a:ext cx="2922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ED867A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The Proof is Out There</a:t>
            </a:r>
            <a:endParaRPr sz="1800">
              <a:solidFill>
                <a:srgbClr val="ED867A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57" name="Google Shape;157;p19"/>
          <p:cNvSpPr txBox="1"/>
          <p:nvPr/>
        </p:nvSpPr>
        <p:spPr>
          <a:xfrm>
            <a:off x="284825" y="1666425"/>
            <a:ext cx="5631000" cy="29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Began </a:t>
            </a:r>
            <a:r>
              <a:rPr lang="en" sz="10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with</a:t>
            </a:r>
            <a:r>
              <a:rPr lang="en" sz="10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a massive CSV file with global data from 1910 - 2014, retrieved from </a:t>
            </a:r>
            <a:r>
              <a:rPr b="1" lang="en" sz="1000">
                <a:solidFill>
                  <a:srgbClr val="FF0000"/>
                </a:solidFill>
                <a:latin typeface="Poppins"/>
                <a:ea typeface="Poppins"/>
                <a:cs typeface="Poppins"/>
                <a:sym typeface="Poppins"/>
              </a:rPr>
              <a:t>NURORC</a:t>
            </a:r>
            <a:r>
              <a:rPr lang="en" sz="10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, which was used in week  of 5 class</a:t>
            </a:r>
            <a:endParaRPr sz="1000"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To reach our end goals, we needed to create a more manageable dataset and so we divided our clean-up and </a:t>
            </a:r>
            <a:r>
              <a:rPr lang="en" sz="10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exploration into phases:</a:t>
            </a:r>
            <a:endParaRPr sz="1000"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Phase 1: Cleaning and filtering the dataset to improve its usability and narrow the scope of our project</a:t>
            </a:r>
            <a:endParaRPr sz="11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Phase 2: Identifying the most active period and states for UFO sightings</a:t>
            </a:r>
            <a:endParaRPr sz="11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Phase 3: Predictions of State Data</a:t>
            </a:r>
            <a:endParaRPr sz="11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Phase 4: Exploration and analysis of shapes of sightings</a:t>
            </a:r>
            <a:endParaRPr sz="11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lt1"/>
                </a:solidFill>
              </a:rPr>
              <a:t>Phase 5: Predictions and Geo-Visualizations</a:t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158" name="Google Shape;158;p19"/>
          <p:cNvSpPr txBox="1"/>
          <p:nvPr/>
        </p:nvSpPr>
        <p:spPr>
          <a:xfrm>
            <a:off x="328050" y="154450"/>
            <a:ext cx="65256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500">
                <a:solidFill>
                  <a:srgbClr val="F1C259"/>
                </a:solidFill>
                <a:latin typeface="Oswald"/>
                <a:ea typeface="Oswald"/>
                <a:cs typeface="Oswald"/>
                <a:sym typeface="Oswald"/>
              </a:rPr>
              <a:t>DATA COLLECTION, CLEANUP, AND EXPLORATION PROCESSES</a:t>
            </a:r>
            <a:endParaRPr sz="3300">
              <a:solidFill>
                <a:srgbClr val="F1C259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59" name="Google Shape;159;p19"/>
          <p:cNvPicPr preferRelativeResize="0"/>
          <p:nvPr/>
        </p:nvPicPr>
        <p:blipFill rotWithShape="1">
          <a:blip r:embed="rId4">
            <a:alphaModFix/>
          </a:blip>
          <a:srcRect b="0" l="13762" r="20261" t="0"/>
          <a:stretch/>
        </p:blipFill>
        <p:spPr>
          <a:xfrm>
            <a:off x="6864100" y="0"/>
            <a:ext cx="2279925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5"/>
            <a:ext cx="9144003" cy="5143496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0"/>
          <p:cNvSpPr txBox="1"/>
          <p:nvPr/>
        </p:nvSpPr>
        <p:spPr>
          <a:xfrm>
            <a:off x="265550" y="2217050"/>
            <a:ext cx="84306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RESULTS</a:t>
            </a:r>
            <a:endParaRPr sz="45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5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66" name="Google Shape;166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49549" y="0"/>
            <a:ext cx="2594452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1"/>
          <p:cNvSpPr txBox="1"/>
          <p:nvPr/>
        </p:nvSpPr>
        <p:spPr>
          <a:xfrm>
            <a:off x="262275" y="248600"/>
            <a:ext cx="6525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ED867A"/>
                </a:solidFill>
                <a:latin typeface="Oswald"/>
                <a:ea typeface="Oswald"/>
                <a:cs typeface="Oswald"/>
                <a:sym typeface="Oswald"/>
              </a:rPr>
              <a:t>WHAT DOES DATA SHOW</a:t>
            </a:r>
            <a:endParaRPr sz="3600">
              <a:solidFill>
                <a:srgbClr val="ED867A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73" name="Google Shape;173;p21"/>
          <p:cNvSpPr/>
          <p:nvPr/>
        </p:nvSpPr>
        <p:spPr>
          <a:xfrm>
            <a:off x="2550550" y="2459400"/>
            <a:ext cx="77400" cy="2247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4" name="Google Shape;174;p21"/>
          <p:cNvGrpSpPr/>
          <p:nvPr/>
        </p:nvGrpSpPr>
        <p:grpSpPr>
          <a:xfrm>
            <a:off x="262276" y="1615539"/>
            <a:ext cx="4436467" cy="3214690"/>
            <a:chOff x="4219700" y="2876550"/>
            <a:chExt cx="2644374" cy="1983275"/>
          </a:xfrm>
        </p:grpSpPr>
        <p:pic>
          <p:nvPicPr>
            <p:cNvPr id="175" name="Google Shape;175;p2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219700" y="2876550"/>
              <a:ext cx="2644374" cy="19832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6" name="Google Shape;176;p21"/>
            <p:cNvSpPr txBox="1"/>
            <p:nvPr/>
          </p:nvSpPr>
          <p:spPr>
            <a:xfrm>
              <a:off x="4687813" y="4032025"/>
              <a:ext cx="699600" cy="294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900">
                  <a:solidFill>
                    <a:srgbClr val="ED867A"/>
                  </a:solidFill>
                  <a:latin typeface="Oswald"/>
                  <a:ea typeface="Oswald"/>
                  <a:cs typeface="Oswald"/>
                  <a:sym typeface="Oswald"/>
                </a:rPr>
                <a:t>Sum</a:t>
              </a:r>
              <a:endParaRPr sz="1900">
                <a:solidFill>
                  <a:srgbClr val="ED867A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</p:grpSp>
      <p:grpSp>
        <p:nvGrpSpPr>
          <p:cNvPr id="177" name="Google Shape;177;p21"/>
          <p:cNvGrpSpPr/>
          <p:nvPr/>
        </p:nvGrpSpPr>
        <p:grpSpPr>
          <a:xfrm>
            <a:off x="5425050" y="2571750"/>
            <a:ext cx="3047000" cy="2285250"/>
            <a:chOff x="6333250" y="3010150"/>
            <a:chExt cx="3047000" cy="2285250"/>
          </a:xfrm>
        </p:grpSpPr>
        <p:pic>
          <p:nvPicPr>
            <p:cNvPr id="178" name="Google Shape;178;p2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333250" y="3010150"/>
              <a:ext cx="3047000" cy="22852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9" name="Google Shape;179;p21"/>
            <p:cNvSpPr txBox="1"/>
            <p:nvPr/>
          </p:nvSpPr>
          <p:spPr>
            <a:xfrm>
              <a:off x="7176300" y="3620700"/>
              <a:ext cx="699600" cy="47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900">
                  <a:solidFill>
                    <a:srgbClr val="ED867A"/>
                  </a:solidFill>
                  <a:latin typeface="Oswald"/>
                  <a:ea typeface="Oswald"/>
                  <a:cs typeface="Oswald"/>
                  <a:sym typeface="Oswald"/>
                </a:rPr>
                <a:t>Mean</a:t>
              </a:r>
              <a:endParaRPr sz="1900">
                <a:solidFill>
                  <a:srgbClr val="ED867A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</p:grpSp>
      <p:grpSp>
        <p:nvGrpSpPr>
          <p:cNvPr id="180" name="Google Shape;180;p21"/>
          <p:cNvGrpSpPr/>
          <p:nvPr/>
        </p:nvGrpSpPr>
        <p:grpSpPr>
          <a:xfrm>
            <a:off x="5482350" y="401800"/>
            <a:ext cx="3046999" cy="2057600"/>
            <a:chOff x="4687825" y="514150"/>
            <a:chExt cx="3046999" cy="2057600"/>
          </a:xfrm>
        </p:grpSpPr>
        <p:pic>
          <p:nvPicPr>
            <p:cNvPr id="181" name="Google Shape;181;p2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687825" y="514150"/>
              <a:ext cx="3046999" cy="2057600"/>
            </a:xfrm>
            <a:prstGeom prst="rect">
              <a:avLst/>
            </a:prstGeom>
            <a:noFill/>
            <a:ln cap="flat" cmpd="sng" w="9525">
              <a:solidFill>
                <a:srgbClr val="F4C458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182" name="Google Shape;182;p21"/>
            <p:cNvSpPr txBox="1"/>
            <p:nvPr/>
          </p:nvSpPr>
          <p:spPr>
            <a:xfrm>
              <a:off x="5594250" y="727675"/>
              <a:ext cx="699600" cy="47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900">
                  <a:solidFill>
                    <a:srgbClr val="ED867A"/>
                  </a:solidFill>
                  <a:latin typeface="Oswald"/>
                  <a:ea typeface="Oswald"/>
                  <a:cs typeface="Oswald"/>
                  <a:sym typeface="Oswald"/>
                </a:rPr>
                <a:t>Count</a:t>
              </a:r>
              <a:endParaRPr sz="1900">
                <a:solidFill>
                  <a:srgbClr val="ED867A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</p:grpSp>
      <p:sp>
        <p:nvSpPr>
          <p:cNvPr id="183" name="Google Shape;183;p21"/>
          <p:cNvSpPr txBox="1"/>
          <p:nvPr/>
        </p:nvSpPr>
        <p:spPr>
          <a:xfrm>
            <a:off x="316550" y="987500"/>
            <a:ext cx="65256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ED867A"/>
                </a:solidFill>
                <a:latin typeface="Oswald"/>
                <a:ea typeface="Oswald"/>
                <a:cs typeface="Oswald"/>
                <a:sym typeface="Oswald"/>
              </a:rPr>
              <a:t>Sightings in seconds, by year</a:t>
            </a:r>
            <a:endParaRPr sz="1900">
              <a:solidFill>
                <a:srgbClr val="ED867A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